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57" r:id="rId3"/>
    <p:sldId id="258" r:id="rId4"/>
    <p:sldId id="259" r:id="rId5"/>
    <p:sldId id="260" r:id="rId6"/>
    <p:sldId id="261" r:id="rId7"/>
    <p:sldId id="296" r:id="rId8"/>
    <p:sldId id="289" r:id="rId9"/>
    <p:sldId id="262" r:id="rId10"/>
    <p:sldId id="267" r:id="rId11"/>
    <p:sldId id="263" r:id="rId12"/>
    <p:sldId id="268" r:id="rId13"/>
    <p:sldId id="269" r:id="rId14"/>
    <p:sldId id="290" r:id="rId15"/>
    <p:sldId id="298" r:id="rId16"/>
    <p:sldId id="300" r:id="rId17"/>
    <p:sldId id="274" r:id="rId18"/>
    <p:sldId id="276" r:id="rId19"/>
    <p:sldId id="327" r:id="rId20"/>
    <p:sldId id="341" r:id="rId21"/>
    <p:sldId id="281" r:id="rId22"/>
    <p:sldId id="279" r:id="rId23"/>
    <p:sldId id="329" r:id="rId24"/>
    <p:sldId id="311" r:id="rId25"/>
    <p:sldId id="304" r:id="rId26"/>
    <p:sldId id="322" r:id="rId27"/>
    <p:sldId id="323" r:id="rId28"/>
    <p:sldId id="333" r:id="rId29"/>
    <p:sldId id="307" r:id="rId30"/>
    <p:sldId id="334" r:id="rId31"/>
    <p:sldId id="330" r:id="rId32"/>
    <p:sldId id="312" r:id="rId33"/>
    <p:sldId id="313" r:id="rId34"/>
    <p:sldId id="314" r:id="rId35"/>
    <p:sldId id="332" r:id="rId36"/>
    <p:sldId id="336" r:id="rId37"/>
    <p:sldId id="335" r:id="rId38"/>
    <p:sldId id="338" r:id="rId39"/>
    <p:sldId id="337" r:id="rId40"/>
    <p:sldId id="339" r:id="rId41"/>
    <p:sldId id="340" r:id="rId42"/>
    <p:sldId id="342" r:id="rId43"/>
    <p:sldId id="358" r:id="rId44"/>
    <p:sldId id="343" r:id="rId45"/>
    <p:sldId id="345" r:id="rId46"/>
    <p:sldId id="357" r:id="rId47"/>
    <p:sldId id="344" r:id="rId48"/>
    <p:sldId id="359" r:id="rId49"/>
    <p:sldId id="348" r:id="rId50"/>
    <p:sldId id="346" r:id="rId51"/>
    <p:sldId id="347" r:id="rId52"/>
    <p:sldId id="349" r:id="rId53"/>
    <p:sldId id="353" r:id="rId54"/>
    <p:sldId id="356" r:id="rId55"/>
    <p:sldId id="354" r:id="rId56"/>
    <p:sldId id="350" r:id="rId57"/>
    <p:sldId id="360" r:id="rId58"/>
    <p:sldId id="361" r:id="rId59"/>
    <p:sldId id="288" r:id="rId60"/>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93992" autoAdjust="0"/>
  </p:normalViewPr>
  <p:slideViewPr>
    <p:cSldViewPr>
      <p:cViewPr varScale="1">
        <p:scale>
          <a:sx n="68" d="100"/>
          <a:sy n="68" d="100"/>
        </p:scale>
        <p:origin x="1572" y="66"/>
      </p:cViewPr>
      <p:guideLst>
        <p:guide orient="horz" pos="2160"/>
        <p:guide pos="2880"/>
      </p:guideLst>
    </p:cSldViewPr>
  </p:slideViewPr>
  <p:outlineViewPr>
    <p:cViewPr>
      <p:scale>
        <a:sx n="33" d="100"/>
        <a:sy n="33" d="100"/>
      </p:scale>
      <p:origin x="43" y="1483"/>
    </p:cViewPr>
  </p:outlineViewPr>
  <p:notesTextViewPr>
    <p:cViewPr>
      <p:scale>
        <a:sx n="100" d="100"/>
        <a:sy n="100" d="100"/>
      </p:scale>
      <p:origin x="0" y="0"/>
    </p:cViewPr>
  </p:notesTextViewPr>
  <p:notesViewPr>
    <p:cSldViewPr>
      <p:cViewPr>
        <p:scale>
          <a:sx n="75" d="100"/>
          <a:sy n="75" d="100"/>
        </p:scale>
        <p:origin x="-1133" y="802"/>
      </p:cViewPr>
      <p:guideLst>
        <p:guide orient="horz" pos="293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8035E7DD-8DCB-4E56-991E-262E0194A773}" type="datetimeFigureOut">
              <a:rPr lang="en-US" smtClean="0"/>
              <a:pPr/>
              <a:t>5/11/2019</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845D15D0-9FCB-4689-9647-31532023EC6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5D15D0-9FCB-4689-9647-31532023EC6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Once aboard, escapees were hidden in the fish holds under nets</a:t>
            </a:r>
            <a:r>
              <a:rPr lang="en-US" baseline="0" dirty="0"/>
              <a:t> and tarpaulins in case the boat was boarded by coastal patrols.  Inspectors were shown the center hold, which on these boats held sea water as ballast, to give the impression the boat was empty.  Only five to ten passengers could be hidden on each trip.  These fishing boats made more than 700 such trips to Sweden during a span of less than three weeks.  </a:t>
            </a:r>
            <a:endParaRPr lang="en-US" dirty="0"/>
          </a:p>
        </p:txBody>
      </p:sp>
      <p:sp>
        <p:nvSpPr>
          <p:cNvPr id="4" name="Slide Number Placeholder 3"/>
          <p:cNvSpPr>
            <a:spLocks noGrp="1"/>
          </p:cNvSpPr>
          <p:nvPr>
            <p:ph type="sldNum" sz="quarter" idx="10"/>
          </p:nvPr>
        </p:nvSpPr>
        <p:spPr/>
        <p:txBody>
          <a:bodyPr/>
          <a:lstStyle/>
          <a:p>
            <a:fld id="{845D15D0-9FCB-4689-9647-31532023EC65}"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2001, after viewing a traveling exhibit depicting the rescue of the Danish Jews, Pete and Charlotte Berkowitz, of Houston, visited </a:t>
            </a:r>
            <a:r>
              <a:rPr lang="en-US" dirty="0" err="1"/>
              <a:t>Gilleleje</a:t>
            </a:r>
            <a:r>
              <a:rPr lang="en-US" dirty="0"/>
              <a:t> and toured the church, waterfront and the library, where archives of the exodus are kept.  In 2003, the Holocaust Museum Houston honored Denmark with its LBJ Moral Courage Award, thereby developing a lasting relationship with the leadership of that country.  That year, Museum Executive Director Susan </a:t>
            </a:r>
            <a:r>
              <a:rPr lang="en-US" dirty="0" err="1"/>
              <a:t>Llanes</a:t>
            </a:r>
            <a:r>
              <a:rPr lang="en-US" dirty="0"/>
              <a:t>-Myers began a search for a Danish fishing boat for permanent display at the museum.  In 2006, her quest finally took her to Jan </a:t>
            </a:r>
            <a:r>
              <a:rPr lang="en-US" dirty="0" err="1"/>
              <a:t>Ferdinandsen</a:t>
            </a:r>
            <a:r>
              <a:rPr lang="en-US" dirty="0"/>
              <a:t>, a boat broker in </a:t>
            </a:r>
            <a:r>
              <a:rPr lang="en-US" dirty="0" err="1"/>
              <a:t>Gilleleje</a:t>
            </a:r>
            <a:r>
              <a:rPr lang="en-US" dirty="0"/>
              <a:t>, who helped her to find a suitable fishing boat.  He was motivated to help in this search because members of his family had participated in helping</a:t>
            </a:r>
            <a:r>
              <a:rPr lang="en-US" baseline="0" dirty="0"/>
              <a:t> Jews to escape to Sweden.</a:t>
            </a:r>
            <a:endParaRPr lang="en-US" dirty="0"/>
          </a:p>
        </p:txBody>
      </p:sp>
      <p:sp>
        <p:nvSpPr>
          <p:cNvPr id="4" name="Slide Number Placeholder 3"/>
          <p:cNvSpPr>
            <a:spLocks noGrp="1"/>
          </p:cNvSpPr>
          <p:nvPr>
            <p:ph type="sldNum" sz="quarter" idx="10"/>
          </p:nvPr>
        </p:nvSpPr>
        <p:spPr/>
        <p:txBody>
          <a:bodyPr/>
          <a:lstStyle/>
          <a:p>
            <a:fld id="{845D15D0-9FCB-4689-9647-31532023EC6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Ferdinandsen</a:t>
            </a:r>
            <a:r>
              <a:rPr lang="en-US" dirty="0"/>
              <a:t> restored and repainted the boat, installing a new wheelhouse and decking over the engine room before it was transported to Houston by </a:t>
            </a:r>
            <a:r>
              <a:rPr lang="en-US" dirty="0" err="1"/>
              <a:t>Maersk</a:t>
            </a:r>
            <a:r>
              <a:rPr lang="en-US" dirty="0"/>
              <a:t> shipping lines.  </a:t>
            </a:r>
          </a:p>
        </p:txBody>
      </p:sp>
      <p:sp>
        <p:nvSpPr>
          <p:cNvPr id="4" name="Slide Number Placeholder 3"/>
          <p:cNvSpPr>
            <a:spLocks noGrp="1"/>
          </p:cNvSpPr>
          <p:nvPr>
            <p:ph type="sldNum" sz="quarter" idx="10"/>
          </p:nvPr>
        </p:nvSpPr>
        <p:spPr/>
        <p:txBody>
          <a:bodyPr/>
          <a:lstStyle/>
          <a:p>
            <a:fld id="{845D15D0-9FCB-4689-9647-31532023EC6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November 2007, the boat was lowered onto</a:t>
            </a:r>
            <a:r>
              <a:rPr lang="en-US" baseline="0" dirty="0"/>
              <a:t> its concrete base</a:t>
            </a:r>
            <a:r>
              <a:rPr lang="en-US" dirty="0"/>
              <a:t> next to the railcar exhibit at the museum, thereby placing two modes of transportation in sharp contrast; the railcar a symbol of oppression and the boat a symbol of freedom resulting from individual efforts to resist oppression.</a:t>
            </a:r>
          </a:p>
        </p:txBody>
      </p:sp>
      <p:sp>
        <p:nvSpPr>
          <p:cNvPr id="4" name="Slide Number Placeholder 3"/>
          <p:cNvSpPr>
            <a:spLocks noGrp="1"/>
          </p:cNvSpPr>
          <p:nvPr>
            <p:ph type="sldNum" sz="quarter" idx="10"/>
          </p:nvPr>
        </p:nvSpPr>
        <p:spPr/>
        <p:txBody>
          <a:bodyPr/>
          <a:lstStyle/>
          <a:p>
            <a:fld id="{845D15D0-9FCB-4689-9647-31532023EC65}"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The Hanne Frank is built</a:t>
            </a:r>
            <a:r>
              <a:rPr lang="en-US" sz="1200" baseline="0" dirty="0"/>
              <a:t> of Danish oak and </a:t>
            </a:r>
            <a:r>
              <a:rPr lang="en-US" sz="1200" dirty="0"/>
              <a:t>is 36’ long, has a beam of  13’6”, a draft of 5’6” and has a registered gross weight of 13.37 tons.  </a:t>
            </a:r>
            <a:endParaRPr lang="en-US" dirty="0"/>
          </a:p>
        </p:txBody>
      </p:sp>
      <p:sp>
        <p:nvSpPr>
          <p:cNvPr id="4" name="Slide Number Placeholder 3"/>
          <p:cNvSpPr>
            <a:spLocks noGrp="1"/>
          </p:cNvSpPr>
          <p:nvPr>
            <p:ph type="sldNum" sz="quarter" idx="10"/>
          </p:nvPr>
        </p:nvSpPr>
        <p:spPr/>
        <p:txBody>
          <a:bodyPr/>
          <a:lstStyle/>
          <a:p>
            <a:fld id="{845D15D0-9FCB-4689-9647-31532023EC65}"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62000" y="4809331"/>
            <a:ext cx="5486400" cy="609600"/>
          </a:xfrm>
        </p:spPr>
        <p:txBody>
          <a:bodyPr>
            <a:normAutofit/>
          </a:bodyPr>
          <a:lstStyle/>
          <a:p>
            <a:r>
              <a:rPr lang="en-US" dirty="0"/>
              <a:t>A close</a:t>
            </a:r>
            <a:r>
              <a:rPr lang="en-US" baseline="0" dirty="0"/>
              <a:t> inspection showed that deck problems resulted because d</a:t>
            </a:r>
            <a:r>
              <a:rPr lang="en-US" dirty="0"/>
              <a:t>eck beams and </a:t>
            </a:r>
            <a:r>
              <a:rPr lang="en-US" dirty="0" err="1"/>
              <a:t>carlins</a:t>
            </a:r>
            <a:r>
              <a:rPr lang="en-US" dirty="0"/>
              <a:t> had begun to rot at the ends, thereby weakening the deck structure.  </a:t>
            </a:r>
          </a:p>
        </p:txBody>
      </p:sp>
      <p:sp>
        <p:nvSpPr>
          <p:cNvPr id="4" name="Slide Number Placeholder 3"/>
          <p:cNvSpPr>
            <a:spLocks noGrp="1"/>
          </p:cNvSpPr>
          <p:nvPr>
            <p:ph type="sldNum" sz="quarter" idx="10"/>
          </p:nvPr>
        </p:nvSpPr>
        <p:spPr/>
        <p:txBody>
          <a:bodyPr/>
          <a:lstStyle/>
          <a:p>
            <a:fld id="{845D15D0-9FCB-4689-9647-31532023EC65}" type="slidenum">
              <a:rPr lang="en-US" smtClean="0"/>
              <a:pPr/>
              <a:t>17</a:t>
            </a:fld>
            <a:endParaRPr lang="en-US"/>
          </a:p>
        </p:txBody>
      </p:sp>
      <p:pic>
        <p:nvPicPr>
          <p:cNvPr id="5" name="Picture 4" descr="DSC02074.JPG"/>
          <p:cNvPicPr>
            <a:picLocks noChangeAspect="1"/>
          </p:cNvPicPr>
          <p:nvPr/>
        </p:nvPicPr>
        <p:blipFill>
          <a:blip r:embed="rId3"/>
          <a:stretch>
            <a:fillRect/>
          </a:stretch>
        </p:blipFill>
        <p:spPr>
          <a:xfrm>
            <a:off x="762000" y="465931"/>
            <a:ext cx="5562600" cy="4249450"/>
          </a:xfrm>
          <a:prstGeom prst="rect">
            <a:avLst/>
          </a:prstGeom>
        </p:spPr>
      </p:pic>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Deck planking is rotted in some areas and some decking has sprung.</a:t>
            </a:r>
          </a:p>
        </p:txBody>
      </p:sp>
      <p:sp>
        <p:nvSpPr>
          <p:cNvPr id="4" name="Slide Number Placeholder 3"/>
          <p:cNvSpPr>
            <a:spLocks noGrp="1"/>
          </p:cNvSpPr>
          <p:nvPr>
            <p:ph type="sldNum" sz="quarter" idx="10"/>
          </p:nvPr>
        </p:nvSpPr>
        <p:spPr/>
        <p:txBody>
          <a:bodyPr/>
          <a:lstStyle/>
          <a:p>
            <a:fld id="{845D15D0-9FCB-4689-9647-31532023EC65}"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development of a thorough history of the boat and the rescue effort will enhance the value of the exhibit. Thorough research of the boat, its ownership, maintenance history and activities needs to be conducted.</a:t>
            </a:r>
          </a:p>
          <a:p>
            <a:r>
              <a:rPr lang="en-US" dirty="0"/>
              <a:t>The boat currently sits somewhat aloof from the viewing area that provides access to the railcar nearby.  The Museum is considering the construction of a “dock” next to the boat to allow visitors (and maintenance crews) to get closer to the boat.</a:t>
            </a:r>
          </a:p>
        </p:txBody>
      </p:sp>
      <p:sp>
        <p:nvSpPr>
          <p:cNvPr id="4" name="Slide Number Placeholder 3"/>
          <p:cNvSpPr>
            <a:spLocks noGrp="1"/>
          </p:cNvSpPr>
          <p:nvPr>
            <p:ph type="sldNum" sz="quarter" idx="10"/>
          </p:nvPr>
        </p:nvSpPr>
        <p:spPr/>
        <p:txBody>
          <a:bodyPr/>
          <a:lstStyle/>
          <a:p>
            <a:fld id="{845D15D0-9FCB-4689-9647-31532023EC65}" type="slidenum">
              <a:rPr lang="en-US" smtClean="0"/>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Following an inspection by Museum Conservator</a:t>
            </a:r>
            <a:r>
              <a:rPr lang="en-US" baseline="0" dirty="0"/>
              <a:t> Brian Howard, a restoration plan was developed that included a number of steps.</a:t>
            </a:r>
            <a:endParaRPr lang="en-US" dirty="0"/>
          </a:p>
        </p:txBody>
      </p:sp>
      <p:sp>
        <p:nvSpPr>
          <p:cNvPr id="4" name="Slide Number Placeholder 3"/>
          <p:cNvSpPr>
            <a:spLocks noGrp="1"/>
          </p:cNvSpPr>
          <p:nvPr>
            <p:ph type="sldNum" sz="quarter" idx="10"/>
          </p:nvPr>
        </p:nvSpPr>
        <p:spPr/>
        <p:txBody>
          <a:bodyPr/>
          <a:lstStyle/>
          <a:p>
            <a:fld id="{845D15D0-9FCB-4689-9647-31532023EC65}" type="slidenum">
              <a:rPr lang="en-US" smtClean="0"/>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Good Evening!</a:t>
            </a:r>
          </a:p>
          <a:p>
            <a:r>
              <a:rPr lang="en-US" dirty="0"/>
              <a:t>I have a wonderful story to tell you about the heroic acts of ordinary individuals who risked their own safety to rescue  thousands of their  countrymen during the Second World War.  It is also the story of the boat you see here and the heroic efforts of many other individuals to find it and place it in the permanent collection at the Holocaust Museum of Houston.  Finally, it is a story of our current</a:t>
            </a:r>
            <a:r>
              <a:rPr lang="en-US" baseline="0" dirty="0"/>
              <a:t> efforts </a:t>
            </a:r>
            <a:r>
              <a:rPr lang="en-US" dirty="0"/>
              <a:t>to rescue this boat by restoring it to its original condition and present it as a fitting icon representing the power of individuals to overcome oppression.</a:t>
            </a:r>
          </a:p>
          <a:p>
            <a:endParaRPr lang="en-US" dirty="0"/>
          </a:p>
        </p:txBody>
      </p:sp>
      <p:sp>
        <p:nvSpPr>
          <p:cNvPr id="4" name="Slide Number Placeholder 3"/>
          <p:cNvSpPr>
            <a:spLocks noGrp="1"/>
          </p:cNvSpPr>
          <p:nvPr>
            <p:ph type="sldNum" sz="quarter" idx="10"/>
          </p:nvPr>
        </p:nvSpPr>
        <p:spPr/>
        <p:txBody>
          <a:bodyPr/>
          <a:lstStyle/>
          <a:p>
            <a:fld id="{845D15D0-9FCB-4689-9647-31532023EC65}" type="slidenum">
              <a:rPr lang="en-US" smtClean="0"/>
              <a:pPr/>
              <a:t>59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story begins on 9 April 1940, when, in a combined attack against Norway, Germany invaded Denmark.  Within hours of the invasion, Denmark surrendered and accepted the occupation.  It retained its neutrality, its monarchy, and its constitution while under German occupation.</a:t>
            </a:r>
          </a:p>
        </p:txBody>
      </p:sp>
      <p:sp>
        <p:nvSpPr>
          <p:cNvPr id="4" name="Slide Number Placeholder 3"/>
          <p:cNvSpPr>
            <a:spLocks noGrp="1"/>
          </p:cNvSpPr>
          <p:nvPr>
            <p:ph type="sldNum" sz="quarter" idx="10"/>
          </p:nvPr>
        </p:nvSpPr>
        <p:spPr/>
        <p:txBody>
          <a:bodyPr/>
          <a:lstStyle/>
          <a:p>
            <a:fld id="{845D15D0-9FCB-4689-9647-31532023EC65}"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Denmark’s King Christian X resisted Nazi efforts to implement the “Final Solution,” in Denmark, threatening to abdicate if occupation forces implemented anti-Jewish laws.  The resistance of the Danish government continued until August 1943, when the Nazis initiated martial law.</a:t>
            </a:r>
          </a:p>
          <a:p>
            <a:endParaRPr lang="en-US" dirty="0"/>
          </a:p>
        </p:txBody>
      </p:sp>
      <p:sp>
        <p:nvSpPr>
          <p:cNvPr id="4" name="Slide Number Placeholder 3"/>
          <p:cNvSpPr>
            <a:spLocks noGrp="1"/>
          </p:cNvSpPr>
          <p:nvPr>
            <p:ph type="sldNum" sz="quarter" idx="10"/>
          </p:nvPr>
        </p:nvSpPr>
        <p:spPr/>
        <p:txBody>
          <a:bodyPr/>
          <a:lstStyle/>
          <a:p>
            <a:fld id="{845D15D0-9FCB-4689-9647-31532023EC65}"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That action resulted after  dockworkers refused to repair German ships at the Odense shipyard.  Danish resistance fighters then blew up the German-occupied Forum Hall in Copenhagen.  The following day, 25 August 1943, all Danish shipyards went on strike. Martial law was initiated on 29 August 1943.  With the force of martial law, the Nazis were able to overcome resistance to their plans to identify, round up and deport Danish Jews.  </a:t>
            </a:r>
          </a:p>
          <a:p>
            <a:endParaRPr lang="en-US" dirty="0"/>
          </a:p>
        </p:txBody>
      </p:sp>
      <p:sp>
        <p:nvSpPr>
          <p:cNvPr id="4" name="Slide Number Placeholder 3"/>
          <p:cNvSpPr>
            <a:spLocks noGrp="1"/>
          </p:cNvSpPr>
          <p:nvPr>
            <p:ph type="sldNum" sz="quarter" idx="10"/>
          </p:nvPr>
        </p:nvSpPr>
        <p:spPr/>
        <p:txBody>
          <a:bodyPr/>
          <a:lstStyle/>
          <a:p>
            <a:fld id="{845D15D0-9FCB-4689-9647-31532023EC65}"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By September 1943, occupation forces had geared up a plan to deport the Danish Jews to concentration camps.  They planned to round them up on 1 October 1943 and load them onto ships that had been brought</a:t>
            </a:r>
            <a:r>
              <a:rPr lang="en-US" baseline="0" dirty="0"/>
              <a:t> to the harbor in Copenhagen</a:t>
            </a:r>
            <a:r>
              <a:rPr lang="en-US" dirty="0"/>
              <a:t> for deportation to </a:t>
            </a:r>
            <a:r>
              <a:rPr lang="en-US" dirty="0" err="1"/>
              <a:t>Theriesenstadt</a:t>
            </a:r>
            <a:r>
              <a:rPr lang="en-US" dirty="0"/>
              <a:t>,</a:t>
            </a:r>
            <a:r>
              <a:rPr lang="en-US" baseline="0" dirty="0"/>
              <a:t> a concentration c</a:t>
            </a:r>
            <a:r>
              <a:rPr lang="en-US" dirty="0"/>
              <a:t>amp</a:t>
            </a:r>
            <a:r>
              <a:rPr lang="en-US" baseline="0" dirty="0"/>
              <a:t> in </a:t>
            </a:r>
            <a:r>
              <a:rPr lang="en-US" dirty="0"/>
              <a:t>Czechoslovakia. </a:t>
            </a:r>
          </a:p>
        </p:txBody>
      </p:sp>
      <p:sp>
        <p:nvSpPr>
          <p:cNvPr id="4" name="Slide Number Placeholder 3"/>
          <p:cNvSpPr>
            <a:spLocks noGrp="1"/>
          </p:cNvSpPr>
          <p:nvPr>
            <p:ph type="sldNum" sz="quarter" idx="10"/>
          </p:nvPr>
        </p:nvSpPr>
        <p:spPr/>
        <p:txBody>
          <a:bodyPr/>
          <a:lstStyle/>
          <a:p>
            <a:fld id="{845D15D0-9FCB-4689-9647-31532023EC65}"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German maritime attaché Georg F. </a:t>
            </a:r>
            <a:r>
              <a:rPr lang="en-US" sz="1200" kern="1200" dirty="0" err="1">
                <a:solidFill>
                  <a:schemeClr val="tx1"/>
                </a:solidFill>
                <a:latin typeface="+mn-lt"/>
                <a:ea typeface="+mn-ea"/>
                <a:cs typeface="+mn-cs"/>
              </a:rPr>
              <a:t>Duckwitz</a:t>
            </a:r>
            <a:r>
              <a:rPr lang="en-US" sz="1200" kern="1200" dirty="0">
                <a:solidFill>
                  <a:schemeClr val="tx1"/>
                </a:solidFill>
                <a:latin typeface="+mn-lt"/>
                <a:ea typeface="+mn-ea"/>
                <a:cs typeface="+mn-cs"/>
              </a:rPr>
              <a:t> leaked German plans to round up the Jews to Danish politicians.  On</a:t>
            </a:r>
            <a:r>
              <a:rPr lang="en-US" sz="1200" kern="1200" baseline="0" dirty="0">
                <a:solidFill>
                  <a:schemeClr val="tx1"/>
                </a:solidFill>
                <a:latin typeface="+mn-lt"/>
                <a:ea typeface="+mn-ea"/>
                <a:cs typeface="+mn-cs"/>
              </a:rPr>
              <a:t> 29 September, Chief Rabbi Melchior announced the news in the synagogue and urged all members of the congregation to hide and flee.  T</a:t>
            </a:r>
            <a:r>
              <a:rPr lang="en-US" sz="1200" kern="1200" dirty="0">
                <a:solidFill>
                  <a:schemeClr val="tx1"/>
                </a:solidFill>
                <a:latin typeface="+mn-lt"/>
                <a:ea typeface="+mn-ea"/>
                <a:cs typeface="+mn-cs"/>
              </a:rPr>
              <a:t>he news spread like wildfire through friends, business acquaintances, and strangers wanting to help. Ordinary citizens all over the country offered refuge in churches, attics, country homes, and residences. Complete strangers walked up to Jews on the street to offer keys to their apartments. Medical staff hid more than 1,000 Jews in Copenhagen hospitals. </a:t>
            </a:r>
            <a:br>
              <a:rPr lang="en-US" sz="1200"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845D15D0-9FCB-4689-9647-31532023EC65}"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 answer</a:t>
            </a:r>
            <a:r>
              <a:rPr lang="en-US" baseline="0" dirty="0"/>
              <a:t> that question, I must introduce you to the four key players who affected the destiny of the Danish Jews. SS </a:t>
            </a:r>
            <a:r>
              <a:rPr lang="en-US" baseline="0" dirty="0" err="1"/>
              <a:t>Oberruppenfuhrer</a:t>
            </a:r>
            <a:r>
              <a:rPr lang="en-US" baseline="0" dirty="0"/>
              <a:t> Dr. Werner Best was assigned the task of rounding up the Jews and sending them to </a:t>
            </a:r>
            <a:r>
              <a:rPr lang="en-US" baseline="0" dirty="0" err="1"/>
              <a:t>Theriesenstadt</a:t>
            </a:r>
            <a:r>
              <a:rPr lang="en-US" baseline="0" dirty="0"/>
              <a:t>.  When Best briefed his staff, his Maritime </a:t>
            </a:r>
            <a:r>
              <a:rPr lang="en-US" baseline="0" dirty="0" err="1"/>
              <a:t>Attache</a:t>
            </a:r>
            <a:r>
              <a:rPr lang="en-US" baseline="0" dirty="0"/>
              <a:t> George </a:t>
            </a:r>
            <a:r>
              <a:rPr lang="en-US" baseline="0" dirty="0" err="1"/>
              <a:t>Duckwitz</a:t>
            </a:r>
            <a:r>
              <a:rPr lang="en-US" baseline="0" dirty="0"/>
              <a:t> leaked the plan to Hans </a:t>
            </a:r>
            <a:r>
              <a:rPr lang="en-US" baseline="0" dirty="0" err="1"/>
              <a:t>Hedtoft</a:t>
            </a:r>
            <a:r>
              <a:rPr lang="en-US" baseline="0" dirty="0"/>
              <a:t>, a member of the Danish government.  </a:t>
            </a:r>
            <a:r>
              <a:rPr lang="en-US" baseline="0" dirty="0" err="1"/>
              <a:t>Hedtoft</a:t>
            </a:r>
            <a:r>
              <a:rPr lang="en-US" baseline="0" dirty="0"/>
              <a:t> then told Chief Rabbi Marcus Melchior, who warned his congregation and sent them into hiding.</a:t>
            </a:r>
            <a:endParaRPr lang="en-US" dirty="0"/>
          </a:p>
        </p:txBody>
      </p:sp>
      <p:sp>
        <p:nvSpPr>
          <p:cNvPr id="4" name="Slide Number Placeholder 3"/>
          <p:cNvSpPr>
            <a:spLocks noGrp="1"/>
          </p:cNvSpPr>
          <p:nvPr>
            <p:ph type="sldNum" sz="quarter" idx="10"/>
          </p:nvPr>
        </p:nvSpPr>
        <p:spPr/>
        <p:txBody>
          <a:bodyPr/>
          <a:lstStyle/>
          <a:p>
            <a:fld id="{845D15D0-9FCB-4689-9647-31532023EC6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Fishermen took</a:t>
            </a:r>
            <a:r>
              <a:rPr lang="en-US" baseline="0" dirty="0"/>
              <a:t> groups of from 5 to 10 people, hidden in the fish holds of their fishing boats across the narrow straights to </a:t>
            </a:r>
            <a:r>
              <a:rPr lang="en-US" sz="1200" kern="1200" baseline="0" dirty="0">
                <a:solidFill>
                  <a:schemeClr val="tx1"/>
                </a:solidFill>
                <a:latin typeface="+mn-lt"/>
                <a:ea typeface="+mn-ea"/>
                <a:cs typeface="+mn-cs"/>
              </a:rPr>
              <a:t>Sweden.  </a:t>
            </a:r>
            <a:r>
              <a:rPr lang="en-US" sz="1200" kern="1200" dirty="0">
                <a:solidFill>
                  <a:schemeClr val="tx1"/>
                </a:solidFill>
                <a:latin typeface="+mn-lt"/>
                <a:ea typeface="+mn-ea"/>
                <a:cs typeface="+mn-cs"/>
              </a:rPr>
              <a:t>Some of the fishermen assisting in the rescue charged money, while others took payments only from those who could afford passage.  The Danish underground movement quickly stepped in and took an active role in organizing the rescue and providing financing, mostly from wealthy Danes who donated large sums of money for the rescue.</a:t>
            </a:r>
            <a:br>
              <a:rPr lang="en-US" sz="1200"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845D15D0-9FCB-4689-9647-31532023EC6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Between 26 September and 12 October 1943, the members of the Danish fishing fleet smuggled more than 7,200 Jews into Sweden, where they lived out the remainder of the war in relative safety. </a:t>
            </a:r>
          </a:p>
        </p:txBody>
      </p:sp>
      <p:sp>
        <p:nvSpPr>
          <p:cNvPr id="4" name="Slide Number Placeholder 3"/>
          <p:cNvSpPr>
            <a:spLocks noGrp="1"/>
          </p:cNvSpPr>
          <p:nvPr>
            <p:ph type="sldNum" sz="quarter" idx="10"/>
          </p:nvPr>
        </p:nvSpPr>
        <p:spPr/>
        <p:txBody>
          <a:bodyPr/>
          <a:lstStyle/>
          <a:p>
            <a:fld id="{845D15D0-9FCB-4689-9647-31532023EC6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D1C78B-65B4-4A72-B3A7-9A2522338DD6}" type="datetimeFigureOut">
              <a:rPr lang="en-US" smtClean="0"/>
              <a:pPr/>
              <a:t>5/11/2019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678B3-C001-4EE3-9549-56771C66783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D1C78B-65B4-4A72-B3A7-9A2522338DD6}" type="datetimeFigureOut">
              <a:rPr lang="en-US" smtClean="0"/>
              <a:pPr/>
              <a:t>5/11/2019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678B3-C001-4EE3-9549-56771C66783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D1C78B-65B4-4A72-B3A7-9A2522338DD6}" type="datetimeFigureOut">
              <a:rPr lang="en-US" smtClean="0"/>
              <a:pPr/>
              <a:t>5/11/2019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678B3-C001-4EE3-9549-56771C66783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D1C78B-65B4-4A72-B3A7-9A2522338DD6}" type="datetimeFigureOut">
              <a:rPr lang="en-US" smtClean="0"/>
              <a:pPr/>
              <a:t>5/11/2019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678B3-C001-4EE3-9549-56771C66783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D1C78B-65B4-4A72-B3A7-9A2522338DD6}" type="datetimeFigureOut">
              <a:rPr lang="en-US" smtClean="0"/>
              <a:pPr/>
              <a:t>5/11/2019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678B3-C001-4EE3-9549-56771C66783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D1C78B-65B4-4A72-B3A7-9A2522338DD6}" type="datetimeFigureOut">
              <a:rPr lang="en-US" smtClean="0"/>
              <a:pPr/>
              <a:t>5/11/2019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2678B3-C001-4EE3-9549-56771C66783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D1C78B-65B4-4A72-B3A7-9A2522338DD6}" type="datetimeFigureOut">
              <a:rPr lang="en-US" smtClean="0"/>
              <a:pPr/>
              <a:t>5/11/2019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2678B3-C001-4EE3-9549-56771C66783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D1C78B-65B4-4A72-B3A7-9A2522338DD6}" type="datetimeFigureOut">
              <a:rPr lang="en-US" smtClean="0"/>
              <a:pPr/>
              <a:t>5/11/2019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2678B3-C001-4EE3-9549-56771C66783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1C78B-65B4-4A72-B3A7-9A2522338DD6}" type="datetimeFigureOut">
              <a:rPr lang="en-US" smtClean="0"/>
              <a:pPr/>
              <a:t>5/11/2019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2678B3-C001-4EE3-9549-56771C66783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D1C78B-65B4-4A72-B3A7-9A2522338DD6}" type="datetimeFigureOut">
              <a:rPr lang="en-US" smtClean="0"/>
              <a:pPr/>
              <a:t>5/11/2019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2678B3-C001-4EE3-9549-56771C66783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D1C78B-65B4-4A72-B3A7-9A2522338DD6}" type="datetimeFigureOut">
              <a:rPr lang="en-US" smtClean="0"/>
              <a:pPr/>
              <a:t>5/11/2019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2678B3-C001-4EE3-9549-56771C66783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1C78B-65B4-4A72-B3A7-9A2522338DD6}" type="datetimeFigureOut">
              <a:rPr lang="en-US" smtClean="0"/>
              <a:pPr/>
              <a:t>5/11/2019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678B3-C001-4EE3-9549-56771C66783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4267200" cy="6857999"/>
          </a:xfrm>
          <a:solidFill>
            <a:schemeClr val="tx1"/>
          </a:solidFill>
        </p:spPr>
        <p:txBody>
          <a:bodyPr/>
          <a:lstStyle/>
          <a:p>
            <a:pPr algn="l"/>
            <a:r>
              <a:rPr lang="en-US" sz="5400" b="1" dirty="0">
                <a:solidFill>
                  <a:schemeClr val="bg1"/>
                </a:solidFill>
                <a:latin typeface="Arial Black" pitchFamily="34" charset="0"/>
              </a:rPr>
              <a:t>Saving the Hanne Frank</a:t>
            </a:r>
            <a:br>
              <a:rPr lang="en-US" sz="5400" b="1" dirty="0">
                <a:solidFill>
                  <a:schemeClr val="bg1"/>
                </a:solidFill>
                <a:latin typeface="Arial Black" pitchFamily="34" charset="0"/>
              </a:rPr>
            </a:br>
            <a:br>
              <a:rPr lang="en-US" sz="5400" b="1" dirty="0">
                <a:solidFill>
                  <a:schemeClr val="bg1"/>
                </a:solidFill>
              </a:rPr>
            </a:br>
            <a:r>
              <a:rPr lang="en-US" b="1" dirty="0">
                <a:solidFill>
                  <a:schemeClr val="bg1"/>
                </a:solidFill>
              </a:rPr>
              <a:t>A Danish Fishing Boat in Houston</a:t>
            </a:r>
            <a:br>
              <a:rPr lang="en-US" b="1" dirty="0">
                <a:solidFill>
                  <a:schemeClr val="bg1"/>
                </a:solidFill>
              </a:rPr>
            </a:br>
            <a:br>
              <a:rPr lang="en-US" b="1" dirty="0">
                <a:solidFill>
                  <a:schemeClr val="bg1"/>
                </a:solidFill>
              </a:rPr>
            </a:br>
            <a:endParaRPr lang="en-US" sz="36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6019800"/>
            <a:ext cx="5181600" cy="566738"/>
          </a:xfrm>
        </p:spPr>
        <p:txBody>
          <a:bodyPr>
            <a:normAutofit fontScale="90000"/>
          </a:bodyPr>
          <a:lstStyle/>
          <a:p>
            <a:pPr algn="ctr"/>
            <a:r>
              <a:rPr lang="en-US" dirty="0"/>
              <a:t>Escapees were hidden in the holds under nets and tarpaulins to prevent discovery.</a:t>
            </a:r>
          </a:p>
        </p:txBody>
      </p:sp>
      <p:pic>
        <p:nvPicPr>
          <p:cNvPr id="6" name="Picture Placeholder 5" descr="Denmark 052.jpg"/>
          <p:cNvPicPr>
            <a:picLocks noGrp="1" noChangeAspect="1"/>
          </p:cNvPicPr>
          <p:nvPr>
            <p:ph type="pic" idx="1"/>
          </p:nvPr>
        </p:nvPicPr>
        <p:blipFill>
          <a:blip r:embed="rId3" cstate="print"/>
          <a:srcRect/>
          <a:stretch>
            <a:fillRect/>
          </a:stretch>
        </p:blipFill>
        <p:spPr>
          <a:xfrm>
            <a:off x="780521" y="612774"/>
            <a:ext cx="7068079" cy="5301059"/>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01_026.JPG"/>
          <p:cNvPicPr>
            <a:picLocks noGrp="1" noChangeAspect="1"/>
          </p:cNvPicPr>
          <p:nvPr>
            <p:ph sz="half" idx="1"/>
          </p:nvPr>
        </p:nvPicPr>
        <p:blipFill>
          <a:blip r:embed="rId3" cstate="print"/>
          <a:stretch>
            <a:fillRect/>
          </a:stretch>
        </p:blipFill>
        <p:spPr>
          <a:xfrm>
            <a:off x="838200" y="1219200"/>
            <a:ext cx="7391400" cy="4990689"/>
          </a:xfrm>
        </p:spPr>
      </p:pic>
      <p:sp>
        <p:nvSpPr>
          <p:cNvPr id="8" name="TextBox 7"/>
          <p:cNvSpPr txBox="1"/>
          <p:nvPr/>
        </p:nvSpPr>
        <p:spPr>
          <a:xfrm>
            <a:off x="1436617" y="6172200"/>
            <a:ext cx="5880391" cy="646331"/>
          </a:xfrm>
          <a:prstGeom prst="rect">
            <a:avLst/>
          </a:prstGeom>
          <a:noFill/>
        </p:spPr>
        <p:txBody>
          <a:bodyPr wrap="none" rtlCol="0">
            <a:spAutoFit/>
          </a:bodyPr>
          <a:lstStyle/>
          <a:p>
            <a:pPr algn="ctr"/>
            <a:r>
              <a:rPr lang="en-US" b="1" dirty="0"/>
              <a:t>In 2006, the Holocaust Museum conducted a diligent search</a:t>
            </a:r>
          </a:p>
          <a:p>
            <a:pPr algn="ctr"/>
            <a:r>
              <a:rPr lang="en-US" b="1" dirty="0"/>
              <a:t> and located a fishing boat in </a:t>
            </a:r>
            <a:r>
              <a:rPr lang="en-US" b="1" dirty="0" err="1"/>
              <a:t>Gilleleje</a:t>
            </a:r>
            <a:r>
              <a:rPr lang="en-US" b="1" dirty="0"/>
              <a:t>, Denmark.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867400"/>
            <a:ext cx="7162800" cy="566738"/>
          </a:xfrm>
        </p:spPr>
        <p:txBody>
          <a:bodyPr>
            <a:normAutofit fontScale="90000"/>
          </a:bodyPr>
          <a:lstStyle/>
          <a:p>
            <a:pPr algn="ctr"/>
            <a:r>
              <a:rPr lang="en-US" dirty="0"/>
              <a:t>A Danish shipyard refurbished the boat before shipping it to Houston.</a:t>
            </a:r>
          </a:p>
        </p:txBody>
      </p:sp>
      <p:pic>
        <p:nvPicPr>
          <p:cNvPr id="5" name="Picture Placeholder 4" descr="P9060102.JPG"/>
          <p:cNvPicPr>
            <a:picLocks noGrp="1" noChangeAspect="1"/>
          </p:cNvPicPr>
          <p:nvPr>
            <p:ph type="pic" idx="1"/>
          </p:nvPr>
        </p:nvPicPr>
        <p:blipFill>
          <a:blip r:embed="rId3" cstate="print"/>
          <a:srcRect/>
          <a:stretch>
            <a:fillRect/>
          </a:stretch>
        </p:blipFill>
        <p:spPr>
          <a:xfrm>
            <a:off x="990600" y="609600"/>
            <a:ext cx="7118879" cy="5339159"/>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5867400"/>
            <a:ext cx="6248400" cy="566738"/>
          </a:xfrm>
        </p:spPr>
        <p:txBody>
          <a:bodyPr>
            <a:normAutofit fontScale="90000"/>
          </a:bodyPr>
          <a:lstStyle/>
          <a:p>
            <a:pPr algn="ctr"/>
            <a:r>
              <a:rPr lang="en-US" dirty="0"/>
              <a:t>The boat was placed next to the railcar exhibit at the museum.</a:t>
            </a:r>
          </a:p>
        </p:txBody>
      </p:sp>
      <p:pic>
        <p:nvPicPr>
          <p:cNvPr id="5" name="Picture Placeholder 4" descr="Oct 2007 040.jpg"/>
          <p:cNvPicPr>
            <a:picLocks noGrp="1" noChangeAspect="1"/>
          </p:cNvPicPr>
          <p:nvPr>
            <p:ph type="pic" idx="1"/>
          </p:nvPr>
        </p:nvPicPr>
        <p:blipFill>
          <a:blip r:embed="rId3" cstate="print"/>
          <a:srcRect t="24931" b="24931"/>
          <a:stretch>
            <a:fillRect/>
          </a:stretch>
        </p:blipFill>
        <p:spPr>
          <a:xfrm>
            <a:off x="914400" y="457200"/>
            <a:ext cx="7220479" cy="5415359"/>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943600"/>
            <a:ext cx="7543800" cy="566738"/>
          </a:xfrm>
        </p:spPr>
        <p:txBody>
          <a:bodyPr>
            <a:normAutofit fontScale="90000"/>
          </a:bodyPr>
          <a:lstStyle/>
          <a:p>
            <a:pPr algn="ctr"/>
            <a:r>
              <a:rPr lang="en-US" sz="1800" dirty="0"/>
              <a:t>The Hanne Frank is built of Danish Oak.  She is 37’1” long, has a beam of  13’10”,</a:t>
            </a:r>
            <a:br>
              <a:rPr lang="en-US" sz="1800" dirty="0"/>
            </a:br>
            <a:r>
              <a:rPr lang="en-US" sz="1800" dirty="0"/>
              <a:t> a draft of 5’9” and weighs about 13 tons (net).  </a:t>
            </a:r>
            <a:endParaRPr lang="en-US" sz="1600" dirty="0"/>
          </a:p>
        </p:txBody>
      </p:sp>
      <p:pic>
        <p:nvPicPr>
          <p:cNvPr id="9" name="Picture Placeholder 8" descr="Oct 2007 073.jpg"/>
          <p:cNvPicPr>
            <a:picLocks noGrp="1" noChangeAspect="1"/>
          </p:cNvPicPr>
          <p:nvPr>
            <p:ph type="pic" idx="1"/>
          </p:nvPr>
        </p:nvPicPr>
        <p:blipFill>
          <a:blip r:embed="rId3" cstate="print"/>
          <a:srcRect l="5433" r="5433"/>
          <a:stretch>
            <a:fillRect/>
          </a:stretch>
        </p:blipFill>
        <p:spPr>
          <a:xfrm>
            <a:off x="1066800" y="381000"/>
            <a:ext cx="7271279" cy="5453459"/>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01948.JPG"/>
          <p:cNvPicPr>
            <a:picLocks noChangeAspect="1"/>
          </p:cNvPicPr>
          <p:nvPr/>
        </p:nvPicPr>
        <p:blipFill>
          <a:blip r:embed="rId2" cstate="print"/>
          <a:stretch>
            <a:fillRect/>
          </a:stretch>
        </p:blipFill>
        <p:spPr>
          <a:xfrm>
            <a:off x="990600" y="533400"/>
            <a:ext cx="7315200" cy="5486400"/>
          </a:xfrm>
          <a:prstGeom prst="rect">
            <a:avLst/>
          </a:prstGeom>
        </p:spPr>
      </p:pic>
      <p:sp>
        <p:nvSpPr>
          <p:cNvPr id="6" name="TextBox 5"/>
          <p:cNvSpPr txBox="1"/>
          <p:nvPr/>
        </p:nvSpPr>
        <p:spPr>
          <a:xfrm>
            <a:off x="566095" y="6139934"/>
            <a:ext cx="8011809" cy="369332"/>
          </a:xfrm>
          <a:prstGeom prst="rect">
            <a:avLst/>
          </a:prstGeom>
          <a:noFill/>
        </p:spPr>
        <p:txBody>
          <a:bodyPr wrap="none" rtlCol="0">
            <a:spAutoFit/>
          </a:bodyPr>
          <a:lstStyle/>
          <a:p>
            <a:r>
              <a:rPr lang="en-US" b="1" dirty="0"/>
              <a:t>By 2011, the keel had warped or “hogged,” which caused separation of hull planks.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DSC01975.JPG"/>
          <p:cNvPicPr>
            <a:picLocks noGrp="1" noChangeAspect="1"/>
          </p:cNvPicPr>
          <p:nvPr>
            <p:ph type="pic" idx="1"/>
          </p:nvPr>
        </p:nvPicPr>
        <p:blipFill>
          <a:blip r:embed="rId2" cstate="print"/>
          <a:srcRect/>
          <a:stretch>
            <a:fillRect/>
          </a:stretch>
        </p:blipFill>
        <p:spPr>
          <a:xfrm>
            <a:off x="990600" y="304800"/>
            <a:ext cx="7271279" cy="5453459"/>
          </a:xfrm>
        </p:spPr>
      </p:pic>
      <p:sp>
        <p:nvSpPr>
          <p:cNvPr id="4" name="Text Placeholder 3"/>
          <p:cNvSpPr>
            <a:spLocks noGrp="1"/>
          </p:cNvSpPr>
          <p:nvPr>
            <p:ph type="body" sz="half" idx="2"/>
          </p:nvPr>
        </p:nvSpPr>
        <p:spPr>
          <a:xfrm>
            <a:off x="882121" y="5840321"/>
            <a:ext cx="7499879" cy="804862"/>
          </a:xfrm>
        </p:spPr>
        <p:txBody>
          <a:bodyPr>
            <a:noAutofit/>
          </a:bodyPr>
          <a:lstStyle/>
          <a:p>
            <a:pPr algn="ctr"/>
            <a:r>
              <a:rPr lang="en-US" sz="1800" b="1" dirty="0"/>
              <a:t>The center hold, or “pond”  allows sea water to enter through holes in the hull.  This is where fish were stored while the crew was actively fishing. These planks were rotted and  had to be replaced.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0"/>
            <a:ext cx="5486400" cy="566738"/>
          </a:xfrm>
        </p:spPr>
        <p:txBody>
          <a:bodyPr>
            <a:normAutofit/>
          </a:bodyPr>
          <a:lstStyle/>
          <a:p>
            <a:pPr algn="ctr"/>
            <a:r>
              <a:rPr lang="en-US" sz="1800" dirty="0"/>
              <a:t>Deck beams and carlins had rotted at the ends.</a:t>
            </a:r>
          </a:p>
        </p:txBody>
      </p:sp>
      <p:pic>
        <p:nvPicPr>
          <p:cNvPr id="6" name="Picture Placeholder 5" descr="DSC02074.JPG"/>
          <p:cNvPicPr>
            <a:picLocks noGrp="1" noChangeAspect="1"/>
          </p:cNvPicPr>
          <p:nvPr>
            <p:ph type="pic" idx="1"/>
          </p:nvPr>
        </p:nvPicPr>
        <p:blipFill>
          <a:blip r:embed="rId3" cstate="print"/>
          <a:srcRect/>
          <a:stretch>
            <a:fillRect/>
          </a:stretch>
        </p:blipFill>
        <p:spPr>
          <a:xfrm>
            <a:off x="990600" y="609600"/>
            <a:ext cx="7195079" cy="5396309"/>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0"/>
            <a:ext cx="5486400" cy="414338"/>
          </a:xfrm>
        </p:spPr>
        <p:txBody>
          <a:bodyPr>
            <a:normAutofit/>
          </a:bodyPr>
          <a:lstStyle/>
          <a:p>
            <a:pPr algn="ctr"/>
            <a:r>
              <a:rPr lang="en-US" sz="1800" dirty="0"/>
              <a:t>Decking was rotted and had sprung in some areas.</a:t>
            </a:r>
          </a:p>
        </p:txBody>
      </p:sp>
      <p:pic>
        <p:nvPicPr>
          <p:cNvPr id="4" name="Picture Placeholder 3" descr="DSC01983.JPG"/>
          <p:cNvPicPr>
            <a:picLocks noGrp="1" noChangeAspect="1"/>
          </p:cNvPicPr>
          <p:nvPr>
            <p:ph type="pic" idx="1"/>
          </p:nvPr>
        </p:nvPicPr>
        <p:blipFill>
          <a:blip r:embed="rId3" cstate="print"/>
          <a:srcRect/>
          <a:stretch>
            <a:fillRect/>
          </a:stretch>
        </p:blipFill>
        <p:spPr>
          <a:xfrm>
            <a:off x="983721" y="612774"/>
            <a:ext cx="7169679" cy="5377259"/>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Untitled-2c3.jpg"/>
          <p:cNvPicPr>
            <a:picLocks noGrp="1" noChangeAspect="1"/>
          </p:cNvPicPr>
          <p:nvPr>
            <p:ph type="pic" idx="1"/>
          </p:nvPr>
        </p:nvPicPr>
        <p:blipFill>
          <a:blip r:embed="rId2" cstate="print"/>
          <a:srcRect l="3982" r="3982"/>
          <a:stretch>
            <a:fillRect/>
          </a:stretch>
        </p:blipFill>
        <p:spPr>
          <a:xfrm>
            <a:off x="1447800" y="1143000"/>
            <a:ext cx="6324600" cy="4743450"/>
          </a:xfrm>
        </p:spPr>
      </p:pic>
      <p:sp>
        <p:nvSpPr>
          <p:cNvPr id="4" name="Text Placeholder 3"/>
          <p:cNvSpPr>
            <a:spLocks noGrp="1"/>
          </p:cNvSpPr>
          <p:nvPr>
            <p:ph type="body" sz="half" idx="2"/>
          </p:nvPr>
        </p:nvSpPr>
        <p:spPr>
          <a:xfrm>
            <a:off x="1066800" y="6019800"/>
            <a:ext cx="7086600" cy="347662"/>
          </a:xfrm>
        </p:spPr>
        <p:txBody>
          <a:bodyPr>
            <a:noAutofit/>
          </a:bodyPr>
          <a:lstStyle/>
          <a:p>
            <a:pPr algn="ctr"/>
            <a:r>
              <a:rPr lang="en-US" sz="1800" b="1" dirty="0"/>
              <a:t>Photo @ 1970 following a restoration by then owner A. A. </a:t>
            </a:r>
            <a:r>
              <a:rPr lang="en-US" sz="1800" b="1" dirty="0" err="1"/>
              <a:t>Finne</a:t>
            </a:r>
            <a:endParaRPr lang="en-US" sz="1800" b="1" dirty="0"/>
          </a:p>
        </p:txBody>
      </p:sp>
      <p:sp>
        <p:nvSpPr>
          <p:cNvPr id="6" name="TextBox 5"/>
          <p:cNvSpPr txBox="1"/>
          <p:nvPr/>
        </p:nvSpPr>
        <p:spPr>
          <a:xfrm>
            <a:off x="1447800" y="304800"/>
            <a:ext cx="6324600" cy="769441"/>
          </a:xfrm>
          <a:prstGeom prst="rect">
            <a:avLst/>
          </a:prstGeom>
          <a:noFill/>
        </p:spPr>
        <p:txBody>
          <a:bodyPr wrap="square" rtlCol="0">
            <a:spAutoFit/>
          </a:bodyPr>
          <a:lstStyle/>
          <a:p>
            <a:pPr algn="ctr"/>
            <a:r>
              <a:rPr lang="en-US" sz="4400" dirty="0"/>
              <a:t>The Goal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828800" y="5867400"/>
            <a:ext cx="5486400" cy="566738"/>
          </a:xfrm>
        </p:spPr>
        <p:txBody>
          <a:bodyPr>
            <a:normAutofit/>
          </a:bodyPr>
          <a:lstStyle/>
          <a:p>
            <a:pPr algn="ctr"/>
            <a:r>
              <a:rPr lang="en-US" sz="1800" dirty="0"/>
              <a:t>9 April 1940, Germany invades Denmark</a:t>
            </a:r>
          </a:p>
        </p:txBody>
      </p:sp>
      <p:sp>
        <p:nvSpPr>
          <p:cNvPr id="6" name="Content Placeholder 5"/>
          <p:cNvSpPr>
            <a:spLocks noGrp="1"/>
          </p:cNvSpPr>
          <p:nvPr>
            <p:ph type="body" sz="half" idx="2"/>
          </p:nvPr>
        </p:nvSpPr>
        <p:spPr/>
        <p:txBody>
          <a:bodyPr>
            <a:normAutofit/>
          </a:bodyPr>
          <a:lstStyle/>
          <a:p>
            <a:pPr marL="91440">
              <a:buNone/>
            </a:pPr>
            <a:r>
              <a:rPr lang="en-US" dirty="0"/>
              <a:t>  </a:t>
            </a:r>
          </a:p>
        </p:txBody>
      </p:sp>
      <p:pic>
        <p:nvPicPr>
          <p:cNvPr id="12" name="Picture Placeholder 11" descr="61692c.jpg"/>
          <p:cNvPicPr>
            <a:picLocks noGrp="1" noChangeAspect="1"/>
          </p:cNvPicPr>
          <p:nvPr>
            <p:ph type="pic" idx="1"/>
          </p:nvPr>
        </p:nvPicPr>
        <p:blipFill>
          <a:blip r:embed="rId3" cstate="print"/>
          <a:srcRect l="508" r="508"/>
          <a:stretch>
            <a:fillRect/>
          </a:stretch>
        </p:blipFill>
        <p:spPr>
          <a:xfrm>
            <a:off x="780521" y="612774"/>
            <a:ext cx="7220479" cy="541535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Original Launch Photo</a:t>
            </a:r>
          </a:p>
        </p:txBody>
      </p:sp>
      <p:pic>
        <p:nvPicPr>
          <p:cNvPr id="9" name="Content Placeholder 8" descr="63151.jpg"/>
          <p:cNvPicPr>
            <a:picLocks noGrp="1" noChangeAspect="1"/>
          </p:cNvPicPr>
          <p:nvPr>
            <p:ph idx="1"/>
          </p:nvPr>
        </p:nvPicPr>
        <p:blipFill>
          <a:blip r:embed="rId2" cstate="print"/>
          <a:stretch>
            <a:fillRect/>
          </a:stretch>
        </p:blipFill>
        <p:spPr>
          <a:xfrm>
            <a:off x="1914967" y="1600200"/>
            <a:ext cx="5314066" cy="4525963"/>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Restoration Process</a:t>
            </a:r>
          </a:p>
        </p:txBody>
      </p:sp>
      <p:sp>
        <p:nvSpPr>
          <p:cNvPr id="4" name="Content Placeholder 3"/>
          <p:cNvSpPr>
            <a:spLocks noGrp="1"/>
          </p:cNvSpPr>
          <p:nvPr>
            <p:ph sz="half" idx="2"/>
          </p:nvPr>
        </p:nvSpPr>
        <p:spPr/>
        <p:txBody>
          <a:bodyPr/>
          <a:lstStyle/>
          <a:p>
            <a:r>
              <a:rPr lang="en-US" dirty="0"/>
              <a:t>Researched and documented original information about the boat</a:t>
            </a:r>
          </a:p>
          <a:p>
            <a:r>
              <a:rPr lang="en-US" dirty="0"/>
              <a:t>Researched the history of the boat and the rescue effort</a:t>
            </a:r>
          </a:p>
          <a:p>
            <a:pPr marL="0" indent="0">
              <a:buNone/>
            </a:pPr>
            <a:endParaRPr lang="en-US" dirty="0"/>
          </a:p>
        </p:txBody>
      </p:sp>
      <p:pic>
        <p:nvPicPr>
          <p:cNvPr id="12" name="Content Placeholder 4" descr="64.jpg"/>
          <p:cNvPicPr>
            <a:picLocks noGrp="1" noChangeAspect="1"/>
          </p:cNvPicPr>
          <p:nvPr>
            <p:ph sz="half" idx="1"/>
          </p:nvPr>
        </p:nvPicPr>
        <p:blipFill>
          <a:blip r:embed="rId3" cstate="print"/>
          <a:stretch>
            <a:fillRect/>
          </a:stretch>
        </p:blipFill>
        <p:spPr>
          <a:xfrm>
            <a:off x="971826" y="1600200"/>
            <a:ext cx="3009348" cy="452596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Restoration Process</a:t>
            </a:r>
          </a:p>
        </p:txBody>
      </p:sp>
      <p:sp>
        <p:nvSpPr>
          <p:cNvPr id="4" name="Content Placeholder 3"/>
          <p:cNvSpPr>
            <a:spLocks noGrp="1"/>
          </p:cNvSpPr>
          <p:nvPr>
            <p:ph sz="half" idx="2"/>
          </p:nvPr>
        </p:nvSpPr>
        <p:spPr>
          <a:xfrm>
            <a:off x="4648200" y="1600200"/>
            <a:ext cx="4191000" cy="5562600"/>
          </a:xfrm>
        </p:spPr>
        <p:txBody>
          <a:bodyPr>
            <a:normAutofit fontScale="85000" lnSpcReduction="20000"/>
          </a:bodyPr>
          <a:lstStyle/>
          <a:p>
            <a:r>
              <a:rPr lang="en-US" dirty="0"/>
              <a:t>Removed items not original to the boat (engine, gas tanks,  pilot house, doghouse)</a:t>
            </a:r>
          </a:p>
          <a:p>
            <a:r>
              <a:rPr lang="en-US" dirty="0"/>
              <a:t>Improved ventilation</a:t>
            </a:r>
          </a:p>
          <a:p>
            <a:r>
              <a:rPr lang="en-US" dirty="0"/>
              <a:t>Made detailed measurements and prepared detailed  drawings</a:t>
            </a:r>
          </a:p>
          <a:p>
            <a:r>
              <a:rPr lang="en-US" dirty="0"/>
              <a:t>Reset the keel at a water line level attitude.</a:t>
            </a:r>
          </a:p>
          <a:p>
            <a:r>
              <a:rPr lang="en-US" dirty="0"/>
              <a:t>Protected the boat against the elements</a:t>
            </a:r>
          </a:p>
          <a:p>
            <a:r>
              <a:rPr lang="en-US" dirty="0"/>
              <a:t>Replaced rotted beams, planks and decking</a:t>
            </a:r>
          </a:p>
          <a:p>
            <a:r>
              <a:rPr lang="en-US" dirty="0"/>
              <a:t>Rebuilt the wheel house and fore cabin</a:t>
            </a:r>
          </a:p>
          <a:p>
            <a:endParaRPr lang="en-US" dirty="0"/>
          </a:p>
          <a:p>
            <a:endParaRPr lang="en-US" dirty="0"/>
          </a:p>
        </p:txBody>
      </p:sp>
      <p:pic>
        <p:nvPicPr>
          <p:cNvPr id="6" name="Content Placeholder 9" descr="DSC02084c.jpg"/>
          <p:cNvPicPr>
            <a:picLocks noChangeAspect="1"/>
          </p:cNvPicPr>
          <p:nvPr/>
        </p:nvPicPr>
        <p:blipFill>
          <a:blip r:embed="rId3" cstate="print"/>
          <a:stretch>
            <a:fillRect/>
          </a:stretch>
        </p:blipFill>
        <p:spPr>
          <a:xfrm>
            <a:off x="581234" y="1600200"/>
            <a:ext cx="3790532" cy="4525963"/>
          </a:xfrm>
          <a:prstGeom prst="rect">
            <a:avLst/>
          </a:prstGeom>
        </p:spPr>
      </p:pic>
      <p:sp>
        <p:nvSpPr>
          <p:cNvPr id="7" name="Content Placeholder 6"/>
          <p:cNvSpPr>
            <a:spLocks noGrp="1"/>
          </p:cNvSpPr>
          <p:nvPr>
            <p:ph sz="half" idx="1"/>
          </p:nvPr>
        </p:nvSpPr>
        <p:spPr/>
        <p:txBody>
          <a:bodyPr>
            <a:normAutofit fontScale="85000" lnSpcReduction="20000"/>
          </a:bodyPr>
          <a:lstStyle/>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Debris Removal</a:t>
            </a:r>
          </a:p>
        </p:txBody>
      </p:sp>
      <p:sp>
        <p:nvSpPr>
          <p:cNvPr id="5" name="TextBox 4"/>
          <p:cNvSpPr txBox="1"/>
          <p:nvPr/>
        </p:nvSpPr>
        <p:spPr>
          <a:xfrm>
            <a:off x="1676400" y="5943600"/>
            <a:ext cx="5805179" cy="369332"/>
          </a:xfrm>
          <a:prstGeom prst="rect">
            <a:avLst/>
          </a:prstGeom>
          <a:noFill/>
        </p:spPr>
        <p:txBody>
          <a:bodyPr wrap="none" rtlCol="0">
            <a:spAutoFit/>
          </a:bodyPr>
          <a:lstStyle/>
          <a:p>
            <a:r>
              <a:rPr lang="en-US" b="1" dirty="0"/>
              <a:t>Items were removed, measured, photographed, and tagged</a:t>
            </a:r>
          </a:p>
        </p:txBody>
      </p:sp>
      <p:pic>
        <p:nvPicPr>
          <p:cNvPr id="7" name="Content Placeholder 6" descr="DSC02243.JPG"/>
          <p:cNvPicPr>
            <a:picLocks noGrp="1" noChangeAspect="1"/>
          </p:cNvPicPr>
          <p:nvPr>
            <p:ph idx="1"/>
          </p:nvPr>
        </p:nvPicPr>
        <p:blipFill>
          <a:blip r:embed="rId2" cstate="print"/>
          <a:stretch>
            <a:fillRect/>
          </a:stretch>
        </p:blipFill>
        <p:spPr>
          <a:xfrm>
            <a:off x="1524000" y="1295400"/>
            <a:ext cx="6034617" cy="4525963"/>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Project</a:t>
            </a:r>
          </a:p>
        </p:txBody>
      </p:sp>
      <p:pic>
        <p:nvPicPr>
          <p:cNvPr id="4" name="Content Placeholder 3" descr="DSC02393.JPG"/>
          <p:cNvPicPr>
            <a:picLocks noGrp="1" noChangeAspect="1"/>
          </p:cNvPicPr>
          <p:nvPr>
            <p:ph idx="1"/>
          </p:nvPr>
        </p:nvPicPr>
        <p:blipFill>
          <a:blip r:embed="rId2" cstate="print"/>
          <a:stretch>
            <a:fillRect/>
          </a:stretch>
        </p:blipFill>
        <p:spPr>
          <a:xfrm>
            <a:off x="1524000" y="1295400"/>
            <a:ext cx="6034617" cy="4525963"/>
          </a:xfrm>
        </p:spPr>
      </p:pic>
      <p:sp>
        <p:nvSpPr>
          <p:cNvPr id="5" name="TextBox 4"/>
          <p:cNvSpPr txBox="1"/>
          <p:nvPr/>
        </p:nvSpPr>
        <p:spPr>
          <a:xfrm>
            <a:off x="1524000" y="5943600"/>
            <a:ext cx="6096000" cy="646331"/>
          </a:xfrm>
          <a:prstGeom prst="rect">
            <a:avLst/>
          </a:prstGeom>
          <a:noFill/>
        </p:spPr>
        <p:txBody>
          <a:bodyPr wrap="square" rtlCol="0">
            <a:spAutoFit/>
          </a:bodyPr>
          <a:lstStyle/>
          <a:p>
            <a:pPr algn="ctr"/>
            <a:r>
              <a:rPr lang="en-US" b="1" dirty="0"/>
              <a:t>Dr. David Stewart, ECU, assisted by museum volunteers, used a Total Station to measure the boat..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Project</a:t>
            </a:r>
          </a:p>
        </p:txBody>
      </p:sp>
      <p:pic>
        <p:nvPicPr>
          <p:cNvPr id="4" name="Content Placeholder 3" descr="_MG_7572.jpg"/>
          <p:cNvPicPr>
            <a:picLocks noGrp="1" noChangeAspect="1"/>
          </p:cNvPicPr>
          <p:nvPr>
            <p:ph idx="1"/>
          </p:nvPr>
        </p:nvPicPr>
        <p:blipFill>
          <a:blip r:embed="rId2" cstate="print"/>
          <a:stretch>
            <a:fillRect/>
          </a:stretch>
        </p:blipFill>
        <p:spPr>
          <a:xfrm>
            <a:off x="1143000" y="1219200"/>
            <a:ext cx="6788945" cy="4525963"/>
          </a:xfrm>
        </p:spPr>
      </p:pic>
      <p:sp>
        <p:nvSpPr>
          <p:cNvPr id="5" name="TextBox 4"/>
          <p:cNvSpPr txBox="1"/>
          <p:nvPr/>
        </p:nvSpPr>
        <p:spPr>
          <a:xfrm>
            <a:off x="1143000" y="5791200"/>
            <a:ext cx="6781800" cy="369332"/>
          </a:xfrm>
          <a:prstGeom prst="rect">
            <a:avLst/>
          </a:prstGeom>
          <a:noFill/>
        </p:spPr>
        <p:txBody>
          <a:bodyPr wrap="square" rtlCol="0">
            <a:spAutoFit/>
          </a:bodyPr>
          <a:lstStyle/>
          <a:p>
            <a:pPr algn="ctr"/>
            <a:r>
              <a:rPr lang="en-US" b="1" dirty="0"/>
              <a:t>ECU team members meticulously recorded thousands of data points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Project</a:t>
            </a:r>
          </a:p>
        </p:txBody>
      </p:sp>
      <p:sp>
        <p:nvSpPr>
          <p:cNvPr id="7" name="TextBox 6"/>
          <p:cNvSpPr txBox="1"/>
          <p:nvPr/>
        </p:nvSpPr>
        <p:spPr>
          <a:xfrm>
            <a:off x="1447800" y="5867400"/>
            <a:ext cx="6150595" cy="369332"/>
          </a:xfrm>
          <a:prstGeom prst="rect">
            <a:avLst/>
          </a:prstGeom>
          <a:noFill/>
        </p:spPr>
        <p:txBody>
          <a:bodyPr wrap="none" rtlCol="0">
            <a:spAutoFit/>
          </a:bodyPr>
          <a:lstStyle/>
          <a:p>
            <a:r>
              <a:rPr lang="en-US" b="1" dirty="0"/>
              <a:t>Total Station points were recorded manually and electronically</a:t>
            </a:r>
          </a:p>
        </p:txBody>
      </p:sp>
      <p:pic>
        <p:nvPicPr>
          <p:cNvPr id="9" name="Picture 2"/>
          <p:cNvPicPr>
            <a:picLocks noGrp="1" noChangeAspect="1" noChangeArrowheads="1"/>
          </p:cNvPicPr>
          <p:nvPr>
            <p:ph idx="1"/>
          </p:nvPr>
        </p:nvPicPr>
        <p:blipFill>
          <a:blip r:embed="rId2" cstate="print"/>
          <a:srcRect/>
          <a:stretch>
            <a:fillRect/>
          </a:stretch>
        </p:blipFill>
        <p:spPr bwMode="auto">
          <a:xfrm rot="16200000">
            <a:off x="2247901" y="114300"/>
            <a:ext cx="4648200"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Project</a:t>
            </a:r>
          </a:p>
        </p:txBody>
      </p:sp>
      <p:pic>
        <p:nvPicPr>
          <p:cNvPr id="2051" name="Picture 3"/>
          <p:cNvPicPr>
            <a:picLocks noGrp="1" noChangeAspect="1" noChangeArrowheads="1"/>
          </p:cNvPicPr>
          <p:nvPr>
            <p:ph idx="1"/>
          </p:nvPr>
        </p:nvPicPr>
        <p:blipFill>
          <a:blip r:embed="rId2" cstate="print"/>
          <a:srcRect/>
          <a:stretch>
            <a:fillRect/>
          </a:stretch>
        </p:blipFill>
        <p:spPr bwMode="auto">
          <a:xfrm rot="16200000">
            <a:off x="2033073" y="329128"/>
            <a:ext cx="4828055" cy="6455800"/>
          </a:xfrm>
          <a:prstGeom prst="rect">
            <a:avLst/>
          </a:prstGeom>
          <a:noFill/>
          <a:ln w="9525">
            <a:noFill/>
            <a:miter lim="800000"/>
            <a:headEnd/>
            <a:tailEnd/>
          </a:ln>
        </p:spPr>
      </p:pic>
      <p:sp>
        <p:nvSpPr>
          <p:cNvPr id="7" name="TextBox 6"/>
          <p:cNvSpPr txBox="1"/>
          <p:nvPr/>
        </p:nvSpPr>
        <p:spPr>
          <a:xfrm>
            <a:off x="1219200" y="6096000"/>
            <a:ext cx="6864251" cy="369332"/>
          </a:xfrm>
          <a:prstGeom prst="rect">
            <a:avLst/>
          </a:prstGeom>
          <a:noFill/>
        </p:spPr>
        <p:txBody>
          <a:bodyPr wrap="none" rtlCol="0">
            <a:spAutoFit/>
          </a:bodyPr>
          <a:lstStyle/>
          <a:p>
            <a:r>
              <a:rPr lang="en-US" b="1" dirty="0"/>
              <a:t>Each component of the boat was also measured by hand for reference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Project</a:t>
            </a:r>
          </a:p>
        </p:txBody>
      </p:sp>
      <p:pic>
        <p:nvPicPr>
          <p:cNvPr id="4" name="Content Placeholder 3" descr="image.png"/>
          <p:cNvPicPr>
            <a:picLocks noGrp="1" noChangeAspect="1"/>
          </p:cNvPicPr>
          <p:nvPr>
            <p:ph idx="1"/>
          </p:nvPr>
        </p:nvPicPr>
        <p:blipFill>
          <a:blip r:embed="rId2" cstate="print"/>
          <a:stretch>
            <a:fillRect/>
          </a:stretch>
        </p:blipFill>
        <p:spPr>
          <a:xfrm>
            <a:off x="665075" y="1295400"/>
            <a:ext cx="7853742" cy="4800600"/>
          </a:xfrm>
          <a:ln>
            <a:solidFill>
              <a:schemeClr val="tx1"/>
            </a:solidFill>
          </a:ln>
        </p:spPr>
      </p:pic>
      <p:sp>
        <p:nvSpPr>
          <p:cNvPr id="5" name="TextBox 4"/>
          <p:cNvSpPr txBox="1"/>
          <p:nvPr/>
        </p:nvSpPr>
        <p:spPr>
          <a:xfrm>
            <a:off x="2057400" y="6172200"/>
            <a:ext cx="5433026" cy="369332"/>
          </a:xfrm>
          <a:prstGeom prst="rect">
            <a:avLst/>
          </a:prstGeom>
          <a:noFill/>
        </p:spPr>
        <p:txBody>
          <a:bodyPr wrap="none" rtlCol="0">
            <a:spAutoFit/>
          </a:bodyPr>
          <a:lstStyle/>
          <a:p>
            <a:r>
              <a:rPr lang="en-US" b="1" dirty="0"/>
              <a:t>Measurement data was used to develop lines drawings.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Project</a:t>
            </a:r>
          </a:p>
        </p:txBody>
      </p:sp>
      <p:pic>
        <p:nvPicPr>
          <p:cNvPr id="4" name="Content Placeholder 3"/>
          <p:cNvPicPr>
            <a:picLocks noGrp="1"/>
          </p:cNvPicPr>
          <p:nvPr>
            <p:ph idx="1"/>
          </p:nvPr>
        </p:nvPicPr>
        <p:blipFill rotWithShape="1">
          <a:blip r:embed="rId2" cstate="print"/>
          <a:srcRect l="15544" t="14246" r="46119" b="11205"/>
          <a:stretch/>
        </p:blipFill>
        <p:spPr bwMode="auto">
          <a:xfrm>
            <a:off x="1066800" y="1219200"/>
            <a:ext cx="6896258" cy="4525963"/>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609600" y="5791200"/>
            <a:ext cx="8230715" cy="369332"/>
          </a:xfrm>
          <a:prstGeom prst="rect">
            <a:avLst/>
          </a:prstGeom>
          <a:noFill/>
        </p:spPr>
        <p:txBody>
          <a:bodyPr wrap="none" rtlCol="0">
            <a:spAutoFit/>
          </a:bodyPr>
          <a:lstStyle/>
          <a:p>
            <a:r>
              <a:rPr lang="en-US" b="1" dirty="0"/>
              <a:t>Connecting data points created a 3-D image of the boat and each of its components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828800" y="6096000"/>
            <a:ext cx="5486400" cy="566738"/>
          </a:xfrm>
        </p:spPr>
        <p:txBody>
          <a:bodyPr>
            <a:normAutofit fontScale="90000"/>
          </a:bodyPr>
          <a:lstStyle/>
          <a:p>
            <a:pPr algn="ctr"/>
            <a:r>
              <a:rPr lang="en-US" dirty="0"/>
              <a:t>Denmark’s King Christian X resisted implementation of the “Final Solution” in Denmark.</a:t>
            </a:r>
          </a:p>
        </p:txBody>
      </p:sp>
      <p:pic>
        <p:nvPicPr>
          <p:cNvPr id="20" name="Picture Placeholder 19" descr="Christian_X_of_Denmark.jpg"/>
          <p:cNvPicPr>
            <a:picLocks noGrp="1" noChangeAspect="1"/>
          </p:cNvPicPr>
          <p:nvPr>
            <p:ph type="pic" idx="1"/>
          </p:nvPr>
        </p:nvPicPr>
        <p:blipFill>
          <a:blip r:embed="rId3" cstate="print"/>
          <a:srcRect t="3009" b="3009"/>
          <a:stretch>
            <a:fillRect/>
          </a:stretch>
        </p:blipFill>
        <p:spPr>
          <a:xfrm>
            <a:off x="2057400" y="228600"/>
            <a:ext cx="5035416" cy="5804715"/>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Cradle Design</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1066800" y="1371600"/>
            <a:ext cx="6907127" cy="4525963"/>
          </a:xfrm>
          <a:prstGeom prst="rect">
            <a:avLst/>
          </a:prstGeom>
          <a:noFill/>
          <a:ln w="9525">
            <a:solidFill>
              <a:schemeClr val="tx1"/>
            </a:solidFill>
            <a:miter lim="800000"/>
            <a:headEnd/>
            <a:tailEnd/>
          </a:ln>
        </p:spPr>
      </p:pic>
      <p:sp>
        <p:nvSpPr>
          <p:cNvPr id="6" name="TextBox 5"/>
          <p:cNvSpPr txBox="1"/>
          <p:nvPr/>
        </p:nvSpPr>
        <p:spPr>
          <a:xfrm>
            <a:off x="1981200" y="6096000"/>
            <a:ext cx="5878725" cy="369332"/>
          </a:xfrm>
          <a:prstGeom prst="rect">
            <a:avLst/>
          </a:prstGeom>
          <a:noFill/>
        </p:spPr>
        <p:txBody>
          <a:bodyPr wrap="none" rtlCol="0">
            <a:spAutoFit/>
          </a:bodyPr>
          <a:lstStyle/>
          <a:p>
            <a:r>
              <a:rPr lang="en-US" b="1" dirty="0"/>
              <a:t>The 3-D image was used to design a new cradle for the boat.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alter Hansen\AppData\Local\Microsoft\Windows\Temporary Internet Files\Content.Outlook\DF11FG8Y\IMG_2409.JPG"/>
          <p:cNvPicPr>
            <a:picLocks noGrp="1" noChangeAspect="1" noChangeArrowheads="1"/>
          </p:cNvPicPr>
          <p:nvPr>
            <p:ph idx="1"/>
          </p:nvPr>
        </p:nvPicPr>
        <p:blipFill>
          <a:blip r:embed="rId2" cstate="print"/>
          <a:srcRect/>
          <a:stretch>
            <a:fillRect/>
          </a:stretch>
        </p:blipFill>
        <p:spPr bwMode="auto">
          <a:xfrm>
            <a:off x="1524000" y="1371600"/>
            <a:ext cx="6034617" cy="4525963"/>
          </a:xfrm>
          <a:prstGeom prst="rect">
            <a:avLst/>
          </a:prstGeom>
          <a:noFill/>
        </p:spPr>
      </p:pic>
      <p:sp>
        <p:nvSpPr>
          <p:cNvPr id="5" name="TextBox 4"/>
          <p:cNvSpPr txBox="1"/>
          <p:nvPr/>
        </p:nvSpPr>
        <p:spPr>
          <a:xfrm>
            <a:off x="1524000" y="5943600"/>
            <a:ext cx="6019800" cy="381000"/>
          </a:xfrm>
          <a:prstGeom prst="rect">
            <a:avLst/>
          </a:prstGeom>
          <a:noFill/>
        </p:spPr>
        <p:txBody>
          <a:bodyPr wrap="square" rtlCol="0">
            <a:spAutoFit/>
          </a:bodyPr>
          <a:lstStyle/>
          <a:p>
            <a:pPr algn="ctr"/>
            <a:r>
              <a:rPr lang="en-US" b="1" dirty="0"/>
              <a:t>The new cradle was built and donated by </a:t>
            </a:r>
            <a:r>
              <a:rPr lang="en-US" b="1" dirty="0" err="1"/>
              <a:t>SwiftShips</a:t>
            </a:r>
            <a:r>
              <a:rPr lang="en-US" b="1" dirty="0"/>
              <a:t> Inc.</a:t>
            </a:r>
          </a:p>
        </p:txBody>
      </p:sp>
      <p:sp>
        <p:nvSpPr>
          <p:cNvPr id="4" name="TextBox 3"/>
          <p:cNvSpPr txBox="1"/>
          <p:nvPr/>
        </p:nvSpPr>
        <p:spPr>
          <a:xfrm>
            <a:off x="1447800" y="381000"/>
            <a:ext cx="6172200" cy="769441"/>
          </a:xfrm>
          <a:prstGeom prst="rect">
            <a:avLst/>
          </a:prstGeom>
          <a:noFill/>
        </p:spPr>
        <p:txBody>
          <a:bodyPr wrap="square" rtlCol="0">
            <a:spAutoFit/>
          </a:bodyPr>
          <a:lstStyle/>
          <a:p>
            <a:pPr algn="ctr"/>
            <a:r>
              <a:rPr lang="en-US" sz="4400" dirty="0"/>
              <a:t>Cradle Design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Demolition</a:t>
            </a:r>
          </a:p>
        </p:txBody>
      </p:sp>
      <p:pic>
        <p:nvPicPr>
          <p:cNvPr id="4" name="Content Placeholder 3" descr="52.jpg"/>
          <p:cNvPicPr>
            <a:picLocks noGrp="1" noChangeAspect="1"/>
          </p:cNvPicPr>
          <p:nvPr>
            <p:ph idx="1"/>
          </p:nvPr>
        </p:nvPicPr>
        <p:blipFill>
          <a:blip r:embed="rId2" cstate="print"/>
          <a:stretch>
            <a:fillRect/>
          </a:stretch>
        </p:blipFill>
        <p:spPr>
          <a:xfrm>
            <a:off x="1143000" y="1219200"/>
            <a:ext cx="6807048" cy="4525963"/>
          </a:xfrm>
        </p:spPr>
      </p:pic>
      <p:sp>
        <p:nvSpPr>
          <p:cNvPr id="5" name="TextBox 4"/>
          <p:cNvSpPr txBox="1"/>
          <p:nvPr/>
        </p:nvSpPr>
        <p:spPr>
          <a:xfrm>
            <a:off x="1143000" y="5791200"/>
            <a:ext cx="6781800" cy="369332"/>
          </a:xfrm>
          <a:prstGeom prst="rect">
            <a:avLst/>
          </a:prstGeom>
          <a:noFill/>
        </p:spPr>
        <p:txBody>
          <a:bodyPr wrap="square" rtlCol="0">
            <a:spAutoFit/>
          </a:bodyPr>
          <a:lstStyle/>
          <a:p>
            <a:r>
              <a:rPr lang="en-US" b="1" dirty="0"/>
              <a:t>Wheelhouse, masts, engine deck, and decking were all removed.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Demolition</a:t>
            </a:r>
          </a:p>
        </p:txBody>
      </p:sp>
      <p:pic>
        <p:nvPicPr>
          <p:cNvPr id="4" name="Content Placeholder 3" descr="_MG_7618.jpg"/>
          <p:cNvPicPr>
            <a:picLocks noGrp="1" noChangeAspect="1"/>
          </p:cNvPicPr>
          <p:nvPr>
            <p:ph idx="1"/>
          </p:nvPr>
        </p:nvPicPr>
        <p:blipFill>
          <a:blip r:embed="rId2" cstate="print"/>
          <a:stretch>
            <a:fillRect/>
          </a:stretch>
        </p:blipFill>
        <p:spPr>
          <a:xfrm>
            <a:off x="1143000" y="1219200"/>
            <a:ext cx="6790456" cy="4525963"/>
          </a:xfrm>
        </p:spPr>
      </p:pic>
      <p:sp>
        <p:nvSpPr>
          <p:cNvPr id="5" name="TextBox 4"/>
          <p:cNvSpPr txBox="1"/>
          <p:nvPr/>
        </p:nvSpPr>
        <p:spPr>
          <a:xfrm>
            <a:off x="1143000" y="5791200"/>
            <a:ext cx="6858000" cy="369332"/>
          </a:xfrm>
          <a:prstGeom prst="rect">
            <a:avLst/>
          </a:prstGeom>
          <a:noFill/>
        </p:spPr>
        <p:txBody>
          <a:bodyPr wrap="square" rtlCol="0">
            <a:spAutoFit/>
          </a:bodyPr>
          <a:lstStyle/>
          <a:p>
            <a:pPr algn="ctr"/>
            <a:r>
              <a:rPr lang="en-US" b="1" dirty="0"/>
              <a:t>Pig iron ballast in stern was removed and scrapped.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Demolition</a:t>
            </a:r>
          </a:p>
        </p:txBody>
      </p:sp>
      <p:sp>
        <p:nvSpPr>
          <p:cNvPr id="5" name="TextBox 4"/>
          <p:cNvSpPr txBox="1"/>
          <p:nvPr/>
        </p:nvSpPr>
        <p:spPr>
          <a:xfrm>
            <a:off x="533400" y="5791200"/>
            <a:ext cx="8077200" cy="369332"/>
          </a:xfrm>
          <a:prstGeom prst="rect">
            <a:avLst/>
          </a:prstGeom>
          <a:noFill/>
        </p:spPr>
        <p:txBody>
          <a:bodyPr wrap="square" rtlCol="0">
            <a:spAutoFit/>
          </a:bodyPr>
          <a:lstStyle/>
          <a:p>
            <a:pPr algn="ctr"/>
            <a:r>
              <a:rPr lang="en-US" b="1" dirty="0"/>
              <a:t>The engine and fuel tanks were removed and scrapped.</a:t>
            </a:r>
          </a:p>
        </p:txBody>
      </p:sp>
      <p:pic>
        <p:nvPicPr>
          <p:cNvPr id="7" name="Content Placeholder 6" descr="DSC02569.JPG"/>
          <p:cNvPicPr>
            <a:picLocks noGrp="1" noChangeAspect="1"/>
          </p:cNvPicPr>
          <p:nvPr>
            <p:ph idx="1"/>
          </p:nvPr>
        </p:nvPicPr>
        <p:blipFill>
          <a:blip r:embed="rId2" cstate="print"/>
          <a:stretch>
            <a:fillRect/>
          </a:stretch>
        </p:blipFill>
        <p:spPr>
          <a:xfrm>
            <a:off x="1600200" y="1219200"/>
            <a:ext cx="6034617" cy="4525963"/>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Demolition</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1524000" y="1219200"/>
            <a:ext cx="6048717" cy="4525963"/>
          </a:xfrm>
          <a:prstGeom prst="rect">
            <a:avLst/>
          </a:prstGeom>
          <a:noFill/>
          <a:ln w="9525">
            <a:noFill/>
            <a:miter lim="800000"/>
            <a:headEnd/>
            <a:tailEnd/>
          </a:ln>
          <a:effectLst/>
        </p:spPr>
      </p:pic>
      <p:sp>
        <p:nvSpPr>
          <p:cNvPr id="5" name="TextBox 4"/>
          <p:cNvSpPr txBox="1"/>
          <p:nvPr/>
        </p:nvSpPr>
        <p:spPr>
          <a:xfrm>
            <a:off x="1219200" y="5791200"/>
            <a:ext cx="6324600" cy="369332"/>
          </a:xfrm>
          <a:prstGeom prst="rect">
            <a:avLst/>
          </a:prstGeom>
          <a:noFill/>
        </p:spPr>
        <p:txBody>
          <a:bodyPr wrap="square" rtlCol="0">
            <a:spAutoFit/>
          </a:bodyPr>
          <a:lstStyle/>
          <a:p>
            <a:pPr algn="ctr"/>
            <a:r>
              <a:rPr lang="en-US" b="1" dirty="0"/>
              <a:t>Rotted and damaged frames, beams and decking were removed.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Demolition</a:t>
            </a:r>
          </a:p>
        </p:txBody>
      </p:sp>
      <p:pic>
        <p:nvPicPr>
          <p:cNvPr id="4" name="Content Placeholder 3" descr="DSC02757.JPG"/>
          <p:cNvPicPr>
            <a:picLocks noGrp="1" noChangeAspect="1"/>
          </p:cNvPicPr>
          <p:nvPr>
            <p:ph idx="1"/>
          </p:nvPr>
        </p:nvPicPr>
        <p:blipFill>
          <a:blip r:embed="rId2" cstate="print"/>
          <a:stretch>
            <a:fillRect/>
          </a:stretch>
        </p:blipFill>
        <p:spPr>
          <a:xfrm>
            <a:off x="1600200" y="1295400"/>
            <a:ext cx="6034617" cy="4525963"/>
          </a:xfrm>
        </p:spPr>
      </p:pic>
      <p:sp>
        <p:nvSpPr>
          <p:cNvPr id="5" name="TextBox 4"/>
          <p:cNvSpPr txBox="1"/>
          <p:nvPr/>
        </p:nvSpPr>
        <p:spPr>
          <a:xfrm>
            <a:off x="1772836" y="6096000"/>
            <a:ext cx="5598327" cy="369332"/>
          </a:xfrm>
          <a:prstGeom prst="rect">
            <a:avLst/>
          </a:prstGeom>
          <a:noFill/>
        </p:spPr>
        <p:txBody>
          <a:bodyPr wrap="none" rtlCol="0">
            <a:spAutoFit/>
          </a:bodyPr>
          <a:lstStyle/>
          <a:p>
            <a:pPr algn="ctr"/>
            <a:r>
              <a:rPr lang="en-US" b="1" dirty="0"/>
              <a:t>Metal sheathing on the hull was removed and scrapped.</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ravel Hoist.jpg"/>
          <p:cNvPicPr>
            <a:picLocks noGrp="1" noChangeAspect="1"/>
          </p:cNvPicPr>
          <p:nvPr>
            <p:ph idx="1"/>
          </p:nvPr>
        </p:nvPicPr>
        <p:blipFill rotWithShape="1">
          <a:blip r:embed="rId2" cstate="print"/>
          <a:srcRect t="5634" b="12676"/>
          <a:stretch/>
        </p:blipFill>
        <p:spPr>
          <a:xfrm>
            <a:off x="2133600" y="381000"/>
            <a:ext cx="4876800" cy="5336875"/>
          </a:xfrm>
        </p:spPr>
      </p:pic>
      <p:sp>
        <p:nvSpPr>
          <p:cNvPr id="3" name="TextBox 2">
            <a:extLst>
              <a:ext uri="{FF2B5EF4-FFF2-40B4-BE49-F238E27FC236}">
                <a16:creationId xmlns:a16="http://schemas.microsoft.com/office/drawing/2014/main" id="{A7DC5FFC-960E-4878-B2D8-F1FED18F7B4A}"/>
              </a:ext>
            </a:extLst>
          </p:cNvPr>
          <p:cNvSpPr txBox="1"/>
          <p:nvPr/>
        </p:nvSpPr>
        <p:spPr>
          <a:xfrm>
            <a:off x="2133600" y="5943600"/>
            <a:ext cx="4876800" cy="369332"/>
          </a:xfrm>
          <a:prstGeom prst="rect">
            <a:avLst/>
          </a:prstGeom>
          <a:noFill/>
        </p:spPr>
        <p:txBody>
          <a:bodyPr wrap="square" rtlCol="0">
            <a:spAutoFit/>
          </a:bodyPr>
          <a:lstStyle/>
          <a:p>
            <a:pPr algn="ctr"/>
            <a:r>
              <a:rPr lang="en-US" b="1" dirty="0"/>
              <a:t>A cover and a hoist were installed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02823.JPG"/>
          <p:cNvPicPr>
            <a:picLocks noGrp="1" noChangeAspect="1"/>
          </p:cNvPicPr>
          <p:nvPr>
            <p:ph idx="1"/>
          </p:nvPr>
        </p:nvPicPr>
        <p:blipFill>
          <a:blip r:embed="rId2" cstate="print"/>
          <a:stretch>
            <a:fillRect/>
          </a:stretch>
        </p:blipFill>
        <p:spPr>
          <a:xfrm>
            <a:off x="914400" y="381000"/>
            <a:ext cx="7315200" cy="5486400"/>
          </a:xfrm>
        </p:spPr>
      </p:pic>
      <p:sp>
        <p:nvSpPr>
          <p:cNvPr id="3" name="TextBox 2">
            <a:extLst>
              <a:ext uri="{FF2B5EF4-FFF2-40B4-BE49-F238E27FC236}">
                <a16:creationId xmlns:a16="http://schemas.microsoft.com/office/drawing/2014/main" id="{AED2E0F8-7C3A-4766-A76B-CB0DB9B16772}"/>
              </a:ext>
            </a:extLst>
          </p:cNvPr>
          <p:cNvSpPr txBox="1"/>
          <p:nvPr/>
        </p:nvSpPr>
        <p:spPr>
          <a:xfrm>
            <a:off x="902677" y="6071326"/>
            <a:ext cx="7315200" cy="369332"/>
          </a:xfrm>
          <a:prstGeom prst="rect">
            <a:avLst/>
          </a:prstGeom>
          <a:noFill/>
        </p:spPr>
        <p:txBody>
          <a:bodyPr wrap="square" rtlCol="0">
            <a:spAutoFit/>
          </a:bodyPr>
          <a:lstStyle/>
          <a:p>
            <a:pPr algn="ctr"/>
            <a:r>
              <a:rPr lang="en-US" b="1" dirty="0"/>
              <a:t>Paint was stripped from the hull using walnut shell pellets.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dyWood.jpg"/>
          <p:cNvPicPr>
            <a:picLocks noGrp="1" noChangeAspect="1"/>
          </p:cNvPicPr>
          <p:nvPr>
            <p:ph idx="1"/>
          </p:nvPr>
        </p:nvPicPr>
        <p:blipFill>
          <a:blip r:embed="rId2" cstate="print"/>
          <a:stretch>
            <a:fillRect/>
          </a:stretch>
        </p:blipFill>
        <p:spPr>
          <a:xfrm>
            <a:off x="1075290" y="228600"/>
            <a:ext cx="6993420" cy="5245065"/>
          </a:xfrm>
        </p:spPr>
      </p:pic>
      <p:sp>
        <p:nvSpPr>
          <p:cNvPr id="5" name="TextBox 4"/>
          <p:cNvSpPr txBox="1"/>
          <p:nvPr/>
        </p:nvSpPr>
        <p:spPr>
          <a:xfrm>
            <a:off x="1295400" y="6096000"/>
            <a:ext cx="245580" cy="369332"/>
          </a:xfrm>
          <a:prstGeom prst="rect">
            <a:avLst/>
          </a:prstGeom>
          <a:noFill/>
        </p:spPr>
        <p:txBody>
          <a:bodyPr wrap="none" rtlCol="0">
            <a:spAutoFit/>
          </a:bodyPr>
          <a:lstStyle/>
          <a:p>
            <a:r>
              <a:rPr lang="en-US" b="1" dirty="0"/>
              <a:t>.</a:t>
            </a:r>
          </a:p>
        </p:txBody>
      </p:sp>
      <p:sp>
        <p:nvSpPr>
          <p:cNvPr id="3" name="TextBox 2">
            <a:extLst>
              <a:ext uri="{FF2B5EF4-FFF2-40B4-BE49-F238E27FC236}">
                <a16:creationId xmlns:a16="http://schemas.microsoft.com/office/drawing/2014/main" id="{1F3C87CE-1A34-45D4-B695-D25561463657}"/>
              </a:ext>
            </a:extLst>
          </p:cNvPr>
          <p:cNvSpPr txBox="1"/>
          <p:nvPr/>
        </p:nvSpPr>
        <p:spPr>
          <a:xfrm>
            <a:off x="1075290" y="5726668"/>
            <a:ext cx="6993420" cy="923330"/>
          </a:xfrm>
          <a:prstGeom prst="rect">
            <a:avLst/>
          </a:prstGeom>
          <a:noFill/>
        </p:spPr>
        <p:txBody>
          <a:bodyPr wrap="square" rtlCol="0">
            <a:spAutoFit/>
          </a:bodyPr>
          <a:lstStyle/>
          <a:p>
            <a:r>
              <a:rPr lang="en-US" b="1" dirty="0"/>
              <a:t>All nail heads were primed with epoxy primer, holes, cracks and voids were filled with epoxy filler, caulk, or seaming compound.  Jotun Paint Co. donated all the paint and helped apply it.</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447800" y="5410200"/>
            <a:ext cx="6400800" cy="566738"/>
          </a:xfrm>
        </p:spPr>
        <p:txBody>
          <a:bodyPr>
            <a:normAutofit fontScale="90000"/>
          </a:bodyPr>
          <a:lstStyle/>
          <a:p>
            <a:pPr algn="ctr"/>
            <a:br>
              <a:rPr lang="en-US" dirty="0"/>
            </a:br>
            <a:r>
              <a:rPr lang="en-US" dirty="0"/>
              <a:t>Strikes and riots at Odense shipyard and the bombing of Forum Hall in Copenhagen led to martial law in August 1943.</a:t>
            </a:r>
          </a:p>
        </p:txBody>
      </p:sp>
      <p:pic>
        <p:nvPicPr>
          <p:cNvPr id="11" name="Picture Placeholder 10" descr="dkcolor.gif"/>
          <p:cNvPicPr>
            <a:picLocks noGrp="1" noChangeAspect="1"/>
          </p:cNvPicPr>
          <p:nvPr>
            <p:ph type="pic" idx="1"/>
          </p:nvPr>
        </p:nvPicPr>
        <p:blipFill>
          <a:blip r:embed="rId3" cstate="print"/>
          <a:srcRect t="12697" b="12697"/>
          <a:stretch>
            <a:fillRect/>
          </a:stretch>
        </p:blipFill>
        <p:spPr>
          <a:xfrm>
            <a:off x="1447800" y="152400"/>
            <a:ext cx="6358507" cy="5201283"/>
          </a:xfrm>
        </p:spPr>
      </p:pic>
      <p:sp>
        <p:nvSpPr>
          <p:cNvPr id="4" name="Lightning Bolt 3"/>
          <p:cNvSpPr/>
          <p:nvPr/>
        </p:nvSpPr>
        <p:spPr>
          <a:xfrm>
            <a:off x="3581400" y="3048000"/>
            <a:ext cx="914400" cy="914400"/>
          </a:xfrm>
          <a:prstGeom prst="lightningBol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ightning Bolt 4"/>
          <p:cNvSpPr/>
          <p:nvPr/>
        </p:nvSpPr>
        <p:spPr>
          <a:xfrm>
            <a:off x="5791200" y="2514600"/>
            <a:ext cx="914400" cy="914400"/>
          </a:xfrm>
          <a:prstGeom prst="lightningBol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02812.JPG"/>
          <p:cNvPicPr>
            <a:picLocks noGrp="1" noChangeAspect="1"/>
          </p:cNvPicPr>
          <p:nvPr>
            <p:ph idx="1"/>
          </p:nvPr>
        </p:nvPicPr>
        <p:blipFill>
          <a:blip r:embed="rId2" cstate="print"/>
          <a:stretch>
            <a:fillRect/>
          </a:stretch>
        </p:blipFill>
        <p:spPr>
          <a:xfrm>
            <a:off x="995892" y="361016"/>
            <a:ext cx="7152216" cy="5364162"/>
          </a:xfrm>
        </p:spPr>
      </p:pic>
      <p:sp>
        <p:nvSpPr>
          <p:cNvPr id="5" name="TextBox 4"/>
          <p:cNvSpPr txBox="1"/>
          <p:nvPr/>
        </p:nvSpPr>
        <p:spPr>
          <a:xfrm>
            <a:off x="1524000" y="6096000"/>
            <a:ext cx="6019800" cy="369332"/>
          </a:xfrm>
          <a:prstGeom prst="rect">
            <a:avLst/>
          </a:prstGeom>
          <a:noFill/>
        </p:spPr>
        <p:txBody>
          <a:bodyPr wrap="square" rtlCol="0">
            <a:spAutoFit/>
          </a:bodyPr>
          <a:lstStyle/>
          <a:p>
            <a:pPr algn="ctr"/>
            <a:r>
              <a:rPr lang="en-US" dirty="0"/>
              <a:t>.</a:t>
            </a:r>
          </a:p>
        </p:txBody>
      </p:sp>
      <p:sp>
        <p:nvSpPr>
          <p:cNvPr id="7" name="TextBox 6">
            <a:extLst>
              <a:ext uri="{FF2B5EF4-FFF2-40B4-BE49-F238E27FC236}">
                <a16:creationId xmlns:a16="http://schemas.microsoft.com/office/drawing/2014/main" id="{DE5C51D9-22F4-4843-8BF1-1CB57BF73C6C}"/>
              </a:ext>
            </a:extLst>
          </p:cNvPr>
          <p:cNvSpPr txBox="1"/>
          <p:nvPr/>
        </p:nvSpPr>
        <p:spPr>
          <a:xfrm>
            <a:off x="957792" y="5917196"/>
            <a:ext cx="7152216" cy="369332"/>
          </a:xfrm>
          <a:prstGeom prst="rect">
            <a:avLst/>
          </a:prstGeom>
          <a:noFill/>
        </p:spPr>
        <p:txBody>
          <a:bodyPr wrap="square" rtlCol="0">
            <a:spAutoFit/>
          </a:bodyPr>
          <a:lstStyle/>
          <a:p>
            <a:pPr algn="ctr"/>
            <a:r>
              <a:rPr lang="en-US" b="1" dirty="0"/>
              <a:t>Holes were plugged with matching wood plugs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02762.JPG"/>
          <p:cNvPicPr>
            <a:picLocks noGrp="1" noChangeAspect="1"/>
          </p:cNvPicPr>
          <p:nvPr>
            <p:ph idx="1"/>
          </p:nvPr>
        </p:nvPicPr>
        <p:blipFill>
          <a:blip r:embed="rId2" cstate="print"/>
          <a:stretch>
            <a:fillRect/>
          </a:stretch>
        </p:blipFill>
        <p:spPr>
          <a:xfrm>
            <a:off x="762000" y="330591"/>
            <a:ext cx="7620000" cy="5715000"/>
          </a:xfrm>
        </p:spPr>
      </p:pic>
      <p:sp>
        <p:nvSpPr>
          <p:cNvPr id="6" name="TextBox 5">
            <a:extLst>
              <a:ext uri="{FF2B5EF4-FFF2-40B4-BE49-F238E27FC236}">
                <a16:creationId xmlns:a16="http://schemas.microsoft.com/office/drawing/2014/main" id="{136776A7-B212-4E2F-B8EA-E1141FF2A879}"/>
              </a:ext>
            </a:extLst>
          </p:cNvPr>
          <p:cNvSpPr txBox="1"/>
          <p:nvPr/>
        </p:nvSpPr>
        <p:spPr>
          <a:xfrm>
            <a:off x="1072483" y="6183868"/>
            <a:ext cx="7050616" cy="369332"/>
          </a:xfrm>
          <a:prstGeom prst="rect">
            <a:avLst/>
          </a:prstGeom>
          <a:noFill/>
        </p:spPr>
        <p:txBody>
          <a:bodyPr wrap="square" rtlCol="0">
            <a:spAutoFit/>
          </a:bodyPr>
          <a:lstStyle/>
          <a:p>
            <a:pPr algn="ctr"/>
            <a:r>
              <a:rPr lang="en-US" b="1" dirty="0"/>
              <a:t>Damaged, split and broken planks were repaired.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temReepair1.jpg"/>
          <p:cNvPicPr>
            <a:picLocks noGrp="1" noChangeAspect="1"/>
          </p:cNvPicPr>
          <p:nvPr>
            <p:ph idx="1"/>
          </p:nvPr>
        </p:nvPicPr>
        <p:blipFill>
          <a:blip r:embed="rId2" cstate="print"/>
          <a:stretch>
            <a:fillRect/>
          </a:stretch>
        </p:blipFill>
        <p:spPr>
          <a:xfrm>
            <a:off x="185866" y="421212"/>
            <a:ext cx="4267200" cy="5689600"/>
          </a:xfrm>
        </p:spPr>
      </p:pic>
      <p:pic>
        <p:nvPicPr>
          <p:cNvPr id="6" name="Picture 5">
            <a:extLst>
              <a:ext uri="{FF2B5EF4-FFF2-40B4-BE49-F238E27FC236}">
                <a16:creationId xmlns:a16="http://schemas.microsoft.com/office/drawing/2014/main" id="{E126D2EF-184A-4883-A141-CA3849911A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76128" y="795340"/>
            <a:ext cx="6074825" cy="4556119"/>
          </a:xfrm>
          <a:prstGeom prst="rect">
            <a:avLst/>
          </a:prstGeom>
        </p:spPr>
      </p:pic>
      <p:sp>
        <p:nvSpPr>
          <p:cNvPr id="7" name="TextBox 6">
            <a:extLst>
              <a:ext uri="{FF2B5EF4-FFF2-40B4-BE49-F238E27FC236}">
                <a16:creationId xmlns:a16="http://schemas.microsoft.com/office/drawing/2014/main" id="{FB997A10-C927-465A-BBF8-605E483F9118}"/>
              </a:ext>
            </a:extLst>
          </p:cNvPr>
          <p:cNvSpPr txBox="1"/>
          <p:nvPr/>
        </p:nvSpPr>
        <p:spPr>
          <a:xfrm>
            <a:off x="169133" y="6252122"/>
            <a:ext cx="8805734" cy="369332"/>
          </a:xfrm>
          <a:prstGeom prst="rect">
            <a:avLst/>
          </a:prstGeom>
          <a:noFill/>
        </p:spPr>
        <p:txBody>
          <a:bodyPr wrap="square" rtlCol="0">
            <a:spAutoFit/>
          </a:bodyPr>
          <a:lstStyle/>
          <a:p>
            <a:pPr algn="ctr"/>
            <a:r>
              <a:rPr lang="en-US" b="1" dirty="0"/>
              <a:t>An entire section of the stem had to be replaced.</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92CAD7F-0CA3-4CF9-BDC1-C5946EB4D7A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516789" y="919720"/>
            <a:ext cx="6110419" cy="4582814"/>
          </a:xfrm>
        </p:spPr>
      </p:pic>
      <p:sp>
        <p:nvSpPr>
          <p:cNvPr id="6" name="TextBox 5">
            <a:extLst>
              <a:ext uri="{FF2B5EF4-FFF2-40B4-BE49-F238E27FC236}">
                <a16:creationId xmlns:a16="http://schemas.microsoft.com/office/drawing/2014/main" id="{4C39D5B6-627B-4648-A548-CE2298E0F5AF}"/>
              </a:ext>
            </a:extLst>
          </p:cNvPr>
          <p:cNvSpPr txBox="1"/>
          <p:nvPr/>
        </p:nvSpPr>
        <p:spPr>
          <a:xfrm>
            <a:off x="2579985" y="6332751"/>
            <a:ext cx="3984029" cy="369332"/>
          </a:xfrm>
          <a:prstGeom prst="rect">
            <a:avLst/>
          </a:prstGeom>
          <a:noFill/>
        </p:spPr>
        <p:txBody>
          <a:bodyPr wrap="square" rtlCol="0">
            <a:spAutoFit/>
          </a:bodyPr>
          <a:lstStyle/>
          <a:p>
            <a:pPr algn="ctr"/>
            <a:r>
              <a:rPr lang="en-US" b="1" dirty="0"/>
              <a:t>Completed stem repair.</a:t>
            </a:r>
          </a:p>
        </p:txBody>
      </p:sp>
    </p:spTree>
    <p:extLst>
      <p:ext uri="{BB962C8B-B14F-4D97-AF65-F5344CB8AC3E}">
        <p14:creationId xmlns:p14="http://schemas.microsoft.com/office/powerpoint/2010/main" val="735429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SC02785.JPG"/>
          <p:cNvPicPr>
            <a:picLocks noGrp="1" noChangeAspect="1"/>
          </p:cNvPicPr>
          <p:nvPr>
            <p:ph idx="1"/>
          </p:nvPr>
        </p:nvPicPr>
        <p:blipFill>
          <a:blip r:embed="rId2" cstate="print"/>
          <a:stretch>
            <a:fillRect/>
          </a:stretch>
        </p:blipFill>
        <p:spPr>
          <a:xfrm>
            <a:off x="609598" y="228600"/>
            <a:ext cx="7924800" cy="5943600"/>
          </a:xfrm>
        </p:spPr>
      </p:pic>
      <p:sp>
        <p:nvSpPr>
          <p:cNvPr id="3" name="TextBox 2">
            <a:extLst>
              <a:ext uri="{FF2B5EF4-FFF2-40B4-BE49-F238E27FC236}">
                <a16:creationId xmlns:a16="http://schemas.microsoft.com/office/drawing/2014/main" id="{E89BE6CC-F412-4CC9-8604-40A9E7D8F986}"/>
              </a:ext>
            </a:extLst>
          </p:cNvPr>
          <p:cNvSpPr txBox="1"/>
          <p:nvPr/>
        </p:nvSpPr>
        <p:spPr>
          <a:xfrm>
            <a:off x="1153192" y="6172200"/>
            <a:ext cx="6837613" cy="369332"/>
          </a:xfrm>
          <a:prstGeom prst="rect">
            <a:avLst/>
          </a:prstGeom>
          <a:noFill/>
        </p:spPr>
        <p:txBody>
          <a:bodyPr wrap="square" rtlCol="0">
            <a:spAutoFit/>
          </a:bodyPr>
          <a:lstStyle/>
          <a:p>
            <a:pPr algn="ctr"/>
            <a:r>
              <a:rPr lang="en-US" b="1" dirty="0"/>
              <a:t>All decking and deck beams were replaced.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A3D89DF-CD7C-4E09-8DC8-6CCA1D2DA7D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9510" y="120134"/>
            <a:ext cx="8084978" cy="6063734"/>
          </a:xfrm>
        </p:spPr>
      </p:pic>
      <p:sp>
        <p:nvSpPr>
          <p:cNvPr id="3" name="TextBox 2">
            <a:extLst>
              <a:ext uri="{FF2B5EF4-FFF2-40B4-BE49-F238E27FC236}">
                <a16:creationId xmlns:a16="http://schemas.microsoft.com/office/drawing/2014/main" id="{BC42756F-23CB-4D34-B53F-B83C7CC45E3C}"/>
              </a:ext>
            </a:extLst>
          </p:cNvPr>
          <p:cNvSpPr txBox="1"/>
          <p:nvPr/>
        </p:nvSpPr>
        <p:spPr>
          <a:xfrm>
            <a:off x="1554691" y="6368534"/>
            <a:ext cx="6034617" cy="369332"/>
          </a:xfrm>
          <a:prstGeom prst="rect">
            <a:avLst/>
          </a:prstGeom>
          <a:noFill/>
        </p:spPr>
        <p:txBody>
          <a:bodyPr wrap="square" rtlCol="0">
            <a:spAutoFit/>
          </a:bodyPr>
          <a:lstStyle/>
          <a:p>
            <a:r>
              <a:rPr lang="en-US" b="1" dirty="0"/>
              <a:t>We replaced center hold (pond) bulkheads and deck beams.</a:t>
            </a:r>
          </a:p>
        </p:txBody>
      </p:sp>
    </p:spTree>
    <p:extLst>
      <p:ext uri="{BB962C8B-B14F-4D97-AF65-F5344CB8AC3E}">
        <p14:creationId xmlns:p14="http://schemas.microsoft.com/office/powerpoint/2010/main" val="35014505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E4659CD-48DE-497C-9639-6DD4B37FFC8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5300" y="221218"/>
            <a:ext cx="8153400" cy="6115050"/>
          </a:xfrm>
        </p:spPr>
      </p:pic>
      <p:sp>
        <p:nvSpPr>
          <p:cNvPr id="6" name="TextBox 5">
            <a:extLst>
              <a:ext uri="{FF2B5EF4-FFF2-40B4-BE49-F238E27FC236}">
                <a16:creationId xmlns:a16="http://schemas.microsoft.com/office/drawing/2014/main" id="{732A620E-8FA9-4454-A4B3-BE2538468EBE}"/>
              </a:ext>
            </a:extLst>
          </p:cNvPr>
          <p:cNvSpPr txBox="1"/>
          <p:nvPr/>
        </p:nvSpPr>
        <p:spPr>
          <a:xfrm>
            <a:off x="1066800" y="6313939"/>
            <a:ext cx="7010400" cy="369332"/>
          </a:xfrm>
          <a:prstGeom prst="rect">
            <a:avLst/>
          </a:prstGeom>
          <a:noFill/>
        </p:spPr>
        <p:txBody>
          <a:bodyPr wrap="square" rtlCol="0">
            <a:spAutoFit/>
          </a:bodyPr>
          <a:lstStyle/>
          <a:p>
            <a:pPr algn="ctr"/>
            <a:r>
              <a:rPr lang="en-US" b="1" dirty="0"/>
              <a:t>Rotted hull planks were duplicated and replaced.</a:t>
            </a:r>
          </a:p>
        </p:txBody>
      </p:sp>
    </p:spTree>
    <p:extLst>
      <p:ext uri="{BB962C8B-B14F-4D97-AF65-F5344CB8AC3E}">
        <p14:creationId xmlns:p14="http://schemas.microsoft.com/office/powerpoint/2010/main" val="33561891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9B08EBF-6FD3-4786-BAD0-8D3CCAF1E44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9509" y="152400"/>
            <a:ext cx="8084979" cy="6063734"/>
          </a:xfrm>
        </p:spPr>
      </p:pic>
      <p:sp>
        <p:nvSpPr>
          <p:cNvPr id="6" name="TextBox 5">
            <a:extLst>
              <a:ext uri="{FF2B5EF4-FFF2-40B4-BE49-F238E27FC236}">
                <a16:creationId xmlns:a16="http://schemas.microsoft.com/office/drawing/2014/main" id="{69373EBC-24ED-4812-B27A-A2FDC0674903}"/>
              </a:ext>
            </a:extLst>
          </p:cNvPr>
          <p:cNvSpPr txBox="1"/>
          <p:nvPr/>
        </p:nvSpPr>
        <p:spPr>
          <a:xfrm>
            <a:off x="1288800" y="6336268"/>
            <a:ext cx="6566396" cy="369332"/>
          </a:xfrm>
          <a:prstGeom prst="rect">
            <a:avLst/>
          </a:prstGeom>
          <a:noFill/>
        </p:spPr>
        <p:txBody>
          <a:bodyPr wrap="square" rtlCol="0">
            <a:spAutoFit/>
          </a:bodyPr>
          <a:lstStyle/>
          <a:p>
            <a:r>
              <a:rPr lang="en-US" b="1" dirty="0"/>
              <a:t>We repaired and  restored both masts and installed new oak cleats.</a:t>
            </a:r>
          </a:p>
        </p:txBody>
      </p:sp>
    </p:spTree>
    <p:extLst>
      <p:ext uri="{BB962C8B-B14F-4D97-AF65-F5344CB8AC3E}">
        <p14:creationId xmlns:p14="http://schemas.microsoft.com/office/powerpoint/2010/main" val="4012832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5FAD395-F9BB-49DF-AB95-55640D9321F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447114" y="925383"/>
            <a:ext cx="6183868" cy="4637901"/>
          </a:xfrm>
        </p:spPr>
      </p:pic>
      <p:sp>
        <p:nvSpPr>
          <p:cNvPr id="6" name="TextBox 5">
            <a:extLst>
              <a:ext uri="{FF2B5EF4-FFF2-40B4-BE49-F238E27FC236}">
                <a16:creationId xmlns:a16="http://schemas.microsoft.com/office/drawing/2014/main" id="{8DD9AC29-1249-4474-86EA-756B2E86FF2A}"/>
              </a:ext>
            </a:extLst>
          </p:cNvPr>
          <p:cNvSpPr txBox="1"/>
          <p:nvPr/>
        </p:nvSpPr>
        <p:spPr>
          <a:xfrm>
            <a:off x="1752599" y="6336268"/>
            <a:ext cx="5943600" cy="369332"/>
          </a:xfrm>
          <a:prstGeom prst="rect">
            <a:avLst/>
          </a:prstGeom>
          <a:noFill/>
        </p:spPr>
        <p:txBody>
          <a:bodyPr wrap="square" rtlCol="0">
            <a:spAutoFit/>
          </a:bodyPr>
          <a:lstStyle/>
          <a:p>
            <a:r>
              <a:rPr lang="en-US" b="1" dirty="0"/>
              <a:t>We removed and replaced or repaired all railing stanchions.</a:t>
            </a:r>
          </a:p>
        </p:txBody>
      </p:sp>
    </p:spTree>
    <p:extLst>
      <p:ext uri="{BB962C8B-B14F-4D97-AF65-F5344CB8AC3E}">
        <p14:creationId xmlns:p14="http://schemas.microsoft.com/office/powerpoint/2010/main" val="850084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9FC55D1-D24E-4961-B7FB-05DF58CE3EF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3327" y="158262"/>
            <a:ext cx="8237341" cy="6178006"/>
          </a:xfrm>
        </p:spPr>
      </p:pic>
      <p:sp>
        <p:nvSpPr>
          <p:cNvPr id="6" name="TextBox 5">
            <a:extLst>
              <a:ext uri="{FF2B5EF4-FFF2-40B4-BE49-F238E27FC236}">
                <a16:creationId xmlns:a16="http://schemas.microsoft.com/office/drawing/2014/main" id="{AFC2209C-61D5-425D-8DCD-A511885914E0}"/>
              </a:ext>
            </a:extLst>
          </p:cNvPr>
          <p:cNvSpPr txBox="1"/>
          <p:nvPr/>
        </p:nvSpPr>
        <p:spPr>
          <a:xfrm>
            <a:off x="1053906" y="6330406"/>
            <a:ext cx="7036185" cy="369332"/>
          </a:xfrm>
          <a:prstGeom prst="rect">
            <a:avLst/>
          </a:prstGeom>
          <a:noFill/>
        </p:spPr>
        <p:txBody>
          <a:bodyPr wrap="square" rtlCol="0">
            <a:spAutoFit/>
          </a:bodyPr>
          <a:lstStyle/>
          <a:p>
            <a:pPr algn="ctr"/>
            <a:r>
              <a:rPr lang="en-US" b="1" dirty="0"/>
              <a:t>After repairing all railing stanchions we installed new oak margin planks.</a:t>
            </a:r>
          </a:p>
        </p:txBody>
      </p:sp>
    </p:spTree>
    <p:extLst>
      <p:ext uri="{BB962C8B-B14F-4D97-AF65-F5344CB8AC3E}">
        <p14:creationId xmlns:p14="http://schemas.microsoft.com/office/powerpoint/2010/main" val="3903092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1104900" y="5943600"/>
            <a:ext cx="6934200" cy="566738"/>
          </a:xfrm>
        </p:spPr>
        <p:txBody>
          <a:bodyPr>
            <a:normAutofit fontScale="90000"/>
          </a:bodyPr>
          <a:lstStyle/>
          <a:p>
            <a:pPr algn="ctr"/>
            <a:r>
              <a:rPr lang="en-US" dirty="0"/>
              <a:t>The Danish population of about 8,000 Jews was to be rounded up and loaded onto a ship for deportation to </a:t>
            </a:r>
            <a:r>
              <a:rPr lang="en-US" dirty="0" err="1"/>
              <a:t>Theriesenstadt</a:t>
            </a:r>
            <a:r>
              <a:rPr lang="en-US" dirty="0"/>
              <a:t>, a concentration camp in Czechoslovakia.</a:t>
            </a:r>
          </a:p>
        </p:txBody>
      </p:sp>
      <p:pic>
        <p:nvPicPr>
          <p:cNvPr id="17" name="Content Placeholder 8" descr="cf58e6bfa5f08fa777e092939f73a940_1Mc.jpg"/>
          <p:cNvPicPr>
            <a:picLocks noGrp="1" noChangeAspect="1"/>
          </p:cNvPicPr>
          <p:nvPr>
            <p:ph type="pic" idx="1"/>
          </p:nvPr>
        </p:nvPicPr>
        <p:blipFill>
          <a:blip r:embed="rId3" cstate="print"/>
          <a:srcRect t="15786" b="15786"/>
          <a:stretch>
            <a:fillRect/>
          </a:stretch>
        </p:blipFill>
        <p:spPr>
          <a:xfrm>
            <a:off x="1447800" y="533400"/>
            <a:ext cx="6436254" cy="482719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353D3B4-D77F-4A6D-9F87-1B32E6C5012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2086" y="0"/>
            <a:ext cx="8199828" cy="6149871"/>
          </a:xfrm>
        </p:spPr>
      </p:pic>
      <p:sp>
        <p:nvSpPr>
          <p:cNvPr id="3" name="TextBox 2">
            <a:extLst>
              <a:ext uri="{FF2B5EF4-FFF2-40B4-BE49-F238E27FC236}">
                <a16:creationId xmlns:a16="http://schemas.microsoft.com/office/drawing/2014/main" id="{52C61E6C-83E5-4438-8DF5-6335F6F2B99D}"/>
              </a:ext>
            </a:extLst>
          </p:cNvPr>
          <p:cNvSpPr txBox="1"/>
          <p:nvPr/>
        </p:nvSpPr>
        <p:spPr>
          <a:xfrm>
            <a:off x="1066800" y="6233943"/>
            <a:ext cx="7010400" cy="646331"/>
          </a:xfrm>
          <a:prstGeom prst="rect">
            <a:avLst/>
          </a:prstGeom>
          <a:noFill/>
        </p:spPr>
        <p:txBody>
          <a:bodyPr wrap="square" rtlCol="0">
            <a:spAutoFit/>
          </a:bodyPr>
          <a:lstStyle/>
          <a:p>
            <a:pPr algn="ctr"/>
            <a:r>
              <a:rPr lang="en-US" b="1" dirty="0"/>
              <a:t>We fabricated new hatch covers, laid a new yellow pine deck, and installed new oak forward cabin bulkheads.</a:t>
            </a:r>
          </a:p>
        </p:txBody>
      </p:sp>
    </p:spTree>
    <p:extLst>
      <p:ext uri="{BB962C8B-B14F-4D97-AF65-F5344CB8AC3E}">
        <p14:creationId xmlns:p14="http://schemas.microsoft.com/office/powerpoint/2010/main" val="3930688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3C7FF51-3F6E-40C4-B498-785E8C7C044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3551" y="37514"/>
            <a:ext cx="8236896" cy="6177672"/>
          </a:xfrm>
        </p:spPr>
      </p:pic>
      <p:sp>
        <p:nvSpPr>
          <p:cNvPr id="3" name="TextBox 2">
            <a:extLst>
              <a:ext uri="{FF2B5EF4-FFF2-40B4-BE49-F238E27FC236}">
                <a16:creationId xmlns:a16="http://schemas.microsoft.com/office/drawing/2014/main" id="{F206B2A9-193C-4BCB-943E-0886DB4F7CCB}"/>
              </a:ext>
            </a:extLst>
          </p:cNvPr>
          <p:cNvSpPr txBox="1"/>
          <p:nvPr/>
        </p:nvSpPr>
        <p:spPr>
          <a:xfrm>
            <a:off x="992358" y="6211669"/>
            <a:ext cx="7159283" cy="646331"/>
          </a:xfrm>
          <a:prstGeom prst="rect">
            <a:avLst/>
          </a:prstGeom>
          <a:noFill/>
        </p:spPr>
        <p:txBody>
          <a:bodyPr wrap="square" rtlCol="0">
            <a:spAutoFit/>
          </a:bodyPr>
          <a:lstStyle/>
          <a:p>
            <a:pPr algn="ctr"/>
            <a:r>
              <a:rPr lang="en-US" b="1" dirty="0"/>
              <a:t>We outfitted the new forward cabin with a new ladder, interior bulkheads, seats and decking.</a:t>
            </a:r>
          </a:p>
        </p:txBody>
      </p:sp>
    </p:spTree>
    <p:extLst>
      <p:ext uri="{BB962C8B-B14F-4D97-AF65-F5344CB8AC3E}">
        <p14:creationId xmlns:p14="http://schemas.microsoft.com/office/powerpoint/2010/main" val="14866823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4CC9F9C-422C-4C5B-B9A4-D92492D9012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2085" y="23446"/>
            <a:ext cx="8199828" cy="6149871"/>
          </a:xfrm>
        </p:spPr>
      </p:pic>
      <p:sp>
        <p:nvSpPr>
          <p:cNvPr id="6" name="TextBox 5">
            <a:extLst>
              <a:ext uri="{FF2B5EF4-FFF2-40B4-BE49-F238E27FC236}">
                <a16:creationId xmlns:a16="http://schemas.microsoft.com/office/drawing/2014/main" id="{305E3F3B-BD8D-40E7-B76C-253973E49B72}"/>
              </a:ext>
            </a:extLst>
          </p:cNvPr>
          <p:cNvSpPr txBox="1"/>
          <p:nvPr/>
        </p:nvSpPr>
        <p:spPr>
          <a:xfrm>
            <a:off x="1082145" y="6302271"/>
            <a:ext cx="6979709" cy="369332"/>
          </a:xfrm>
          <a:prstGeom prst="rect">
            <a:avLst/>
          </a:prstGeom>
          <a:noFill/>
        </p:spPr>
        <p:txBody>
          <a:bodyPr wrap="square" rtlCol="0">
            <a:spAutoFit/>
          </a:bodyPr>
          <a:lstStyle/>
          <a:p>
            <a:pPr algn="ctr"/>
            <a:r>
              <a:rPr lang="en-US" b="1" dirty="0"/>
              <a:t>Then we built a new wheel house.</a:t>
            </a:r>
          </a:p>
        </p:txBody>
      </p:sp>
    </p:spTree>
    <p:extLst>
      <p:ext uri="{BB962C8B-B14F-4D97-AF65-F5344CB8AC3E}">
        <p14:creationId xmlns:p14="http://schemas.microsoft.com/office/powerpoint/2010/main" val="34781333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A5C3EB7-2216-48C1-BBBC-A7E667E93E2C}"/>
              </a:ext>
            </a:extLst>
          </p:cNvPr>
          <p:cNvPicPr>
            <a:picLocks noGrp="1" noChangeAspect="1"/>
          </p:cNvPicPr>
          <p:nvPr>
            <p:ph idx="1"/>
          </p:nvPr>
        </p:nvPicPr>
        <p:blipFill>
          <a:blip r:embed="rId2"/>
          <a:stretch>
            <a:fillRect/>
          </a:stretch>
        </p:blipFill>
        <p:spPr>
          <a:xfrm>
            <a:off x="1466490" y="22274"/>
            <a:ext cx="6211018" cy="6211018"/>
          </a:xfrm>
          <a:prstGeom prst="rect">
            <a:avLst/>
          </a:prstGeom>
        </p:spPr>
      </p:pic>
      <p:sp>
        <p:nvSpPr>
          <p:cNvPr id="5" name="TextBox 4">
            <a:extLst>
              <a:ext uri="{FF2B5EF4-FFF2-40B4-BE49-F238E27FC236}">
                <a16:creationId xmlns:a16="http://schemas.microsoft.com/office/drawing/2014/main" id="{C3494E24-0257-493E-B56A-B0124F0A08CF}"/>
              </a:ext>
            </a:extLst>
          </p:cNvPr>
          <p:cNvSpPr txBox="1"/>
          <p:nvPr/>
        </p:nvSpPr>
        <p:spPr>
          <a:xfrm>
            <a:off x="1878409" y="6233292"/>
            <a:ext cx="5387181" cy="369332"/>
          </a:xfrm>
          <a:prstGeom prst="rect">
            <a:avLst/>
          </a:prstGeom>
          <a:noFill/>
        </p:spPr>
        <p:txBody>
          <a:bodyPr wrap="square" rtlCol="0">
            <a:spAutoFit/>
          </a:bodyPr>
          <a:lstStyle/>
          <a:p>
            <a:pPr algn="ctr"/>
            <a:r>
              <a:rPr lang="en-US" b="1" dirty="0"/>
              <a:t>We re-installed the railing planks.</a:t>
            </a:r>
          </a:p>
        </p:txBody>
      </p:sp>
    </p:spTree>
    <p:extLst>
      <p:ext uri="{BB962C8B-B14F-4D97-AF65-F5344CB8AC3E}">
        <p14:creationId xmlns:p14="http://schemas.microsoft.com/office/powerpoint/2010/main" val="15623906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E76B660-B7B4-49FB-82ED-AB87B3D816F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727200" y="744025"/>
            <a:ext cx="5689599" cy="4267199"/>
          </a:xfrm>
        </p:spPr>
      </p:pic>
      <p:sp>
        <p:nvSpPr>
          <p:cNvPr id="6" name="TextBox 5">
            <a:extLst>
              <a:ext uri="{FF2B5EF4-FFF2-40B4-BE49-F238E27FC236}">
                <a16:creationId xmlns:a16="http://schemas.microsoft.com/office/drawing/2014/main" id="{DB48F809-63CA-4D65-B950-67DB751F7ADD}"/>
              </a:ext>
            </a:extLst>
          </p:cNvPr>
          <p:cNvSpPr txBox="1"/>
          <p:nvPr/>
        </p:nvSpPr>
        <p:spPr>
          <a:xfrm>
            <a:off x="2438401" y="6248400"/>
            <a:ext cx="4267198" cy="369332"/>
          </a:xfrm>
          <a:prstGeom prst="rect">
            <a:avLst/>
          </a:prstGeom>
          <a:noFill/>
        </p:spPr>
        <p:txBody>
          <a:bodyPr wrap="square" rtlCol="0">
            <a:spAutoFit/>
          </a:bodyPr>
          <a:lstStyle/>
          <a:p>
            <a:pPr algn="ctr"/>
            <a:r>
              <a:rPr lang="en-US" b="1" dirty="0"/>
              <a:t>And primed and painted the hull.</a:t>
            </a:r>
          </a:p>
        </p:txBody>
      </p:sp>
    </p:spTree>
    <p:extLst>
      <p:ext uri="{BB962C8B-B14F-4D97-AF65-F5344CB8AC3E}">
        <p14:creationId xmlns:p14="http://schemas.microsoft.com/office/powerpoint/2010/main" val="6285078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BC0E-61D3-476F-A16B-0A5B4E719F98}"/>
              </a:ext>
            </a:extLst>
          </p:cNvPr>
          <p:cNvSpPr>
            <a:spLocks noGrp="1"/>
          </p:cNvSpPr>
          <p:nvPr>
            <p:ph type="title"/>
          </p:nvPr>
        </p:nvSpPr>
        <p:spPr/>
        <p:txBody>
          <a:bodyPr>
            <a:normAutofit fontScale="90000"/>
          </a:bodyPr>
          <a:lstStyle/>
          <a:p>
            <a:r>
              <a:rPr lang="en-US" dirty="0"/>
              <a:t>Moved the boat to make way for a new building</a:t>
            </a:r>
          </a:p>
        </p:txBody>
      </p:sp>
      <p:pic>
        <p:nvPicPr>
          <p:cNvPr id="4" name="Content Placeholder 3">
            <a:extLst>
              <a:ext uri="{FF2B5EF4-FFF2-40B4-BE49-F238E27FC236}">
                <a16:creationId xmlns:a16="http://schemas.microsoft.com/office/drawing/2014/main" id="{17414960-7E2B-4483-9F36-B3FCF5D05277}"/>
              </a:ext>
            </a:extLst>
          </p:cNvPr>
          <p:cNvPicPr>
            <a:picLocks noGrp="1" noChangeAspect="1"/>
          </p:cNvPicPr>
          <p:nvPr>
            <p:ph idx="1"/>
          </p:nvPr>
        </p:nvPicPr>
        <p:blipFill>
          <a:blip r:embed="rId2"/>
          <a:stretch>
            <a:fillRect/>
          </a:stretch>
        </p:blipFill>
        <p:spPr>
          <a:xfrm>
            <a:off x="1981200" y="1417638"/>
            <a:ext cx="5181600" cy="5181600"/>
          </a:xfrm>
          <a:prstGeom prst="rect">
            <a:avLst/>
          </a:prstGeom>
        </p:spPr>
      </p:pic>
    </p:spTree>
    <p:extLst>
      <p:ext uri="{BB962C8B-B14F-4D97-AF65-F5344CB8AC3E}">
        <p14:creationId xmlns:p14="http://schemas.microsoft.com/office/powerpoint/2010/main" val="14827166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2AADA5F-F197-446E-9923-1701FA25C01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199" y="0"/>
            <a:ext cx="8229600" cy="6172200"/>
          </a:xfrm>
        </p:spPr>
      </p:pic>
      <p:sp>
        <p:nvSpPr>
          <p:cNvPr id="3" name="TextBox 2">
            <a:extLst>
              <a:ext uri="{FF2B5EF4-FFF2-40B4-BE49-F238E27FC236}">
                <a16:creationId xmlns:a16="http://schemas.microsoft.com/office/drawing/2014/main" id="{88D298E1-43A7-46AB-AA2B-D52587AEBED4}"/>
              </a:ext>
            </a:extLst>
          </p:cNvPr>
          <p:cNvSpPr txBox="1"/>
          <p:nvPr/>
        </p:nvSpPr>
        <p:spPr>
          <a:xfrm>
            <a:off x="457199" y="6172200"/>
            <a:ext cx="8229600" cy="369332"/>
          </a:xfrm>
          <a:prstGeom prst="rect">
            <a:avLst/>
          </a:prstGeom>
          <a:noFill/>
        </p:spPr>
        <p:txBody>
          <a:bodyPr wrap="square" rtlCol="0">
            <a:spAutoFit/>
          </a:bodyPr>
          <a:lstStyle/>
          <a:p>
            <a:pPr algn="ctr"/>
            <a:r>
              <a:rPr lang="en-US" b="1" dirty="0"/>
              <a:t>A commemorative name plaque was carved and mounted on the wheel house.</a:t>
            </a:r>
          </a:p>
        </p:txBody>
      </p:sp>
    </p:spTree>
    <p:extLst>
      <p:ext uri="{BB962C8B-B14F-4D97-AF65-F5344CB8AC3E}">
        <p14:creationId xmlns:p14="http://schemas.microsoft.com/office/powerpoint/2010/main" val="14123808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39693D-CF00-4098-BCC1-E3197A8AA9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000" y="0"/>
            <a:ext cx="7874000" cy="5905500"/>
          </a:xfrm>
          <a:prstGeom prst="rect">
            <a:avLst/>
          </a:prstGeom>
        </p:spPr>
      </p:pic>
      <p:sp>
        <p:nvSpPr>
          <p:cNvPr id="4" name="TextBox 3">
            <a:extLst>
              <a:ext uri="{FF2B5EF4-FFF2-40B4-BE49-F238E27FC236}">
                <a16:creationId xmlns:a16="http://schemas.microsoft.com/office/drawing/2014/main" id="{3BD1CD42-0358-48CA-AEA8-9768C702C30A}"/>
              </a:ext>
            </a:extLst>
          </p:cNvPr>
          <p:cNvSpPr txBox="1"/>
          <p:nvPr/>
        </p:nvSpPr>
        <p:spPr>
          <a:xfrm>
            <a:off x="304800" y="6138400"/>
            <a:ext cx="8382000" cy="646331"/>
          </a:xfrm>
          <a:prstGeom prst="rect">
            <a:avLst/>
          </a:prstGeom>
          <a:noFill/>
        </p:spPr>
        <p:txBody>
          <a:bodyPr wrap="square" rtlCol="0">
            <a:spAutoFit/>
          </a:bodyPr>
          <a:lstStyle/>
          <a:p>
            <a:pPr algn="ctr"/>
            <a:r>
              <a:rPr lang="en-US" b="1" dirty="0"/>
              <a:t>Some of the volunteers, who attended the boat rededication in 2015, included (l to r) Dan Warren, Ed Rubenstein, Joe Babcock, John Gay, and Raleigh </a:t>
            </a:r>
            <a:r>
              <a:rPr lang="en-US" b="1" dirty="0" err="1"/>
              <a:t>Murbach</a:t>
            </a:r>
            <a:r>
              <a:rPr lang="en-US" b="1" dirty="0"/>
              <a:t>.</a:t>
            </a:r>
          </a:p>
        </p:txBody>
      </p:sp>
    </p:spTree>
    <p:extLst>
      <p:ext uri="{BB962C8B-B14F-4D97-AF65-F5344CB8AC3E}">
        <p14:creationId xmlns:p14="http://schemas.microsoft.com/office/powerpoint/2010/main" val="25675562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7476BE7-A873-4F5D-B8DF-B5A591ADB40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3600" y="10551"/>
            <a:ext cx="7416800" cy="5562600"/>
          </a:xfrm>
        </p:spPr>
      </p:pic>
      <p:sp>
        <p:nvSpPr>
          <p:cNvPr id="7" name="TextBox 6">
            <a:extLst>
              <a:ext uri="{FF2B5EF4-FFF2-40B4-BE49-F238E27FC236}">
                <a16:creationId xmlns:a16="http://schemas.microsoft.com/office/drawing/2014/main" id="{F6F75CCA-4D36-4A5F-A284-5D2FFEEA17CB}"/>
              </a:ext>
            </a:extLst>
          </p:cNvPr>
          <p:cNvSpPr txBox="1"/>
          <p:nvPr/>
        </p:nvSpPr>
        <p:spPr>
          <a:xfrm>
            <a:off x="609600" y="5638800"/>
            <a:ext cx="8077200" cy="923330"/>
          </a:xfrm>
          <a:prstGeom prst="rect">
            <a:avLst/>
          </a:prstGeom>
          <a:noFill/>
        </p:spPr>
        <p:txBody>
          <a:bodyPr wrap="square" rtlCol="0">
            <a:spAutoFit/>
          </a:bodyPr>
          <a:lstStyle/>
          <a:p>
            <a:pPr algn="ctr"/>
            <a:r>
              <a:rPr lang="en-US" b="1" dirty="0"/>
              <a:t>The boat has been moved into a new building with the German rail car and is in the process of being prepared for the grand opening of the new and expanded museum in June 2019.</a:t>
            </a:r>
          </a:p>
        </p:txBody>
      </p:sp>
    </p:spTree>
    <p:extLst>
      <p:ext uri="{BB962C8B-B14F-4D97-AF65-F5344CB8AC3E}">
        <p14:creationId xmlns:p14="http://schemas.microsoft.com/office/powerpoint/2010/main" val="39550128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upstander triangle.jpg"/>
          <p:cNvPicPr>
            <a:picLocks noGrp="1" noChangeAspect="1"/>
          </p:cNvPicPr>
          <p:nvPr>
            <p:ph idx="1"/>
          </p:nvPr>
        </p:nvPicPr>
        <p:blipFill>
          <a:blip r:embed="rId3" cstate="print"/>
          <a:stretch>
            <a:fillRect/>
          </a:stretch>
        </p:blipFill>
        <p:spPr>
          <a:xfrm>
            <a:off x="1600200" y="533400"/>
            <a:ext cx="5867400" cy="58674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09600" y="1905000"/>
            <a:ext cx="8305800" cy="4221163"/>
          </a:xfrm>
        </p:spPr>
        <p:txBody>
          <a:bodyPr>
            <a:normAutofit/>
          </a:bodyPr>
          <a:lstStyle/>
          <a:p>
            <a:pPr marL="91440">
              <a:buNone/>
            </a:pPr>
            <a:r>
              <a:rPr lang="en-US" dirty="0"/>
              <a:t> On the night of the roundup, 1 October 1943, only 284 Jews were arrested, of whom 50 were let go and only 202 were led onto the </a:t>
            </a:r>
            <a:r>
              <a:rPr lang="en-US" dirty="0" err="1"/>
              <a:t>Wartheland</a:t>
            </a:r>
            <a:r>
              <a:rPr lang="en-US" dirty="0"/>
              <a:t>.  Arrests over the next several days brought the total to 477.  </a:t>
            </a:r>
          </a:p>
          <a:p>
            <a:pPr marL="91440">
              <a:buNone/>
            </a:pP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uckwitz.jpg"/>
          <p:cNvPicPr>
            <a:picLocks noChangeAspect="1"/>
          </p:cNvPicPr>
          <p:nvPr/>
        </p:nvPicPr>
        <p:blipFill>
          <a:blip r:embed="rId3" cstate="print"/>
          <a:stretch>
            <a:fillRect/>
          </a:stretch>
        </p:blipFill>
        <p:spPr>
          <a:xfrm>
            <a:off x="2438400" y="1066800"/>
            <a:ext cx="1967024" cy="2819400"/>
          </a:xfrm>
          <a:prstGeom prst="rect">
            <a:avLst/>
          </a:prstGeom>
        </p:spPr>
      </p:pic>
      <p:pic>
        <p:nvPicPr>
          <p:cNvPr id="1026" name="Picture 2" descr="http://www.auschwitz.dk/docu/images/Marcusmelchior.jpg"/>
          <p:cNvPicPr>
            <a:picLocks noChangeAspect="1" noChangeArrowheads="1"/>
          </p:cNvPicPr>
          <p:nvPr/>
        </p:nvPicPr>
        <p:blipFill>
          <a:blip r:embed="rId4" cstate="print"/>
          <a:srcRect/>
          <a:stretch>
            <a:fillRect/>
          </a:stretch>
        </p:blipFill>
        <p:spPr bwMode="auto">
          <a:xfrm>
            <a:off x="6477000" y="990601"/>
            <a:ext cx="2338630" cy="2984832"/>
          </a:xfrm>
          <a:prstGeom prst="rect">
            <a:avLst/>
          </a:prstGeom>
          <a:noFill/>
        </p:spPr>
      </p:pic>
      <p:pic>
        <p:nvPicPr>
          <p:cNvPr id="1028" name="Picture 4" descr="File:Bundesarchiv Bild 183-B22627, Dr. Werner Best.jpg"/>
          <p:cNvPicPr>
            <a:picLocks noChangeAspect="1" noChangeArrowheads="1"/>
          </p:cNvPicPr>
          <p:nvPr/>
        </p:nvPicPr>
        <p:blipFill>
          <a:blip r:embed="rId5" cstate="print"/>
          <a:srcRect/>
          <a:stretch>
            <a:fillRect/>
          </a:stretch>
        </p:blipFill>
        <p:spPr bwMode="auto">
          <a:xfrm>
            <a:off x="381000" y="1066800"/>
            <a:ext cx="1981200" cy="2866520"/>
          </a:xfrm>
          <a:prstGeom prst="rect">
            <a:avLst/>
          </a:prstGeom>
          <a:noFill/>
        </p:spPr>
      </p:pic>
      <p:sp>
        <p:nvSpPr>
          <p:cNvPr id="8" name="TextBox 7"/>
          <p:cNvSpPr txBox="1"/>
          <p:nvPr/>
        </p:nvSpPr>
        <p:spPr>
          <a:xfrm>
            <a:off x="0" y="4191000"/>
            <a:ext cx="2514599" cy="584775"/>
          </a:xfrm>
          <a:prstGeom prst="rect">
            <a:avLst/>
          </a:prstGeom>
          <a:noFill/>
        </p:spPr>
        <p:txBody>
          <a:bodyPr wrap="square" rtlCol="0">
            <a:spAutoFit/>
          </a:bodyPr>
          <a:lstStyle/>
          <a:p>
            <a:pPr algn="ctr"/>
            <a:r>
              <a:rPr lang="en-US" sz="1600" dirty="0"/>
              <a:t>SS </a:t>
            </a:r>
            <a:r>
              <a:rPr lang="en-US" sz="1600" dirty="0" err="1"/>
              <a:t>Obergruppenführer</a:t>
            </a:r>
            <a:r>
              <a:rPr lang="en-US" sz="1600" dirty="0"/>
              <a:t> </a:t>
            </a:r>
          </a:p>
          <a:p>
            <a:pPr algn="ctr"/>
            <a:r>
              <a:rPr lang="en-US" sz="1600" dirty="0"/>
              <a:t>Dr. Werner Best </a:t>
            </a:r>
          </a:p>
        </p:txBody>
      </p:sp>
      <p:sp>
        <p:nvSpPr>
          <p:cNvPr id="9" name="TextBox 8"/>
          <p:cNvSpPr txBox="1"/>
          <p:nvPr/>
        </p:nvSpPr>
        <p:spPr>
          <a:xfrm>
            <a:off x="2362200" y="4191000"/>
            <a:ext cx="2363789" cy="584775"/>
          </a:xfrm>
          <a:prstGeom prst="rect">
            <a:avLst/>
          </a:prstGeom>
          <a:noFill/>
        </p:spPr>
        <p:txBody>
          <a:bodyPr wrap="none" rtlCol="0">
            <a:spAutoFit/>
          </a:bodyPr>
          <a:lstStyle/>
          <a:p>
            <a:r>
              <a:rPr lang="en-US" sz="1600" dirty="0"/>
              <a:t>German Maritime </a:t>
            </a:r>
            <a:r>
              <a:rPr lang="en-US" sz="1600" dirty="0" err="1"/>
              <a:t>Attache</a:t>
            </a:r>
            <a:endParaRPr lang="en-US" sz="1600" dirty="0"/>
          </a:p>
          <a:p>
            <a:pPr algn="ctr"/>
            <a:r>
              <a:rPr lang="en-US" sz="1600" dirty="0"/>
              <a:t> George F. </a:t>
            </a:r>
            <a:r>
              <a:rPr lang="en-US" sz="1600" dirty="0" err="1"/>
              <a:t>Duckwitz</a:t>
            </a:r>
            <a:endParaRPr lang="en-US" sz="1600" dirty="0"/>
          </a:p>
        </p:txBody>
      </p:sp>
      <p:sp>
        <p:nvSpPr>
          <p:cNvPr id="10" name="TextBox 9"/>
          <p:cNvSpPr txBox="1"/>
          <p:nvPr/>
        </p:nvSpPr>
        <p:spPr>
          <a:xfrm>
            <a:off x="6553200" y="4191000"/>
            <a:ext cx="2590800" cy="646331"/>
          </a:xfrm>
          <a:prstGeom prst="rect">
            <a:avLst/>
          </a:prstGeom>
          <a:noFill/>
        </p:spPr>
        <p:txBody>
          <a:bodyPr wrap="square" rtlCol="0">
            <a:spAutoFit/>
          </a:bodyPr>
          <a:lstStyle/>
          <a:p>
            <a:pPr algn="ctr"/>
            <a:r>
              <a:rPr lang="en-US" dirty="0"/>
              <a:t>Acting Chief Rabbi </a:t>
            </a:r>
          </a:p>
          <a:p>
            <a:pPr algn="ctr"/>
            <a:r>
              <a:rPr lang="en-US" dirty="0"/>
              <a:t>Marcus Melchior </a:t>
            </a:r>
          </a:p>
        </p:txBody>
      </p:sp>
      <p:sp>
        <p:nvSpPr>
          <p:cNvPr id="11" name="TextBox 10"/>
          <p:cNvSpPr txBox="1"/>
          <p:nvPr/>
        </p:nvSpPr>
        <p:spPr>
          <a:xfrm>
            <a:off x="4724400" y="4191000"/>
            <a:ext cx="1702261" cy="646331"/>
          </a:xfrm>
          <a:prstGeom prst="rect">
            <a:avLst/>
          </a:prstGeom>
          <a:noFill/>
        </p:spPr>
        <p:txBody>
          <a:bodyPr wrap="none" rtlCol="0">
            <a:spAutoFit/>
          </a:bodyPr>
          <a:lstStyle/>
          <a:p>
            <a:r>
              <a:rPr lang="en-US" dirty="0"/>
              <a:t>Social Democrat</a:t>
            </a:r>
          </a:p>
          <a:p>
            <a:r>
              <a:rPr lang="en-US" dirty="0"/>
              <a:t>Hans </a:t>
            </a:r>
            <a:r>
              <a:rPr lang="en-US" dirty="0" err="1"/>
              <a:t>Hedtoft</a:t>
            </a:r>
            <a:endParaRPr lang="en-US" dirty="0"/>
          </a:p>
        </p:txBody>
      </p:sp>
      <p:pic>
        <p:nvPicPr>
          <p:cNvPr id="37890" name="Picture 2" descr="http://upload.wikimedia.org/wikipedia/commons/9/9d/Hans_hedtoft.jpg"/>
          <p:cNvPicPr>
            <a:picLocks noChangeAspect="1" noChangeArrowheads="1"/>
          </p:cNvPicPr>
          <p:nvPr/>
        </p:nvPicPr>
        <p:blipFill>
          <a:blip r:embed="rId6" cstate="print"/>
          <a:srcRect/>
          <a:stretch>
            <a:fillRect/>
          </a:stretch>
        </p:blipFill>
        <p:spPr bwMode="auto">
          <a:xfrm>
            <a:off x="4495799" y="1066800"/>
            <a:ext cx="2074273" cy="28194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219200" y="5867400"/>
            <a:ext cx="6477000" cy="566738"/>
          </a:xfrm>
        </p:spPr>
        <p:txBody>
          <a:bodyPr>
            <a:normAutofit fontScale="90000"/>
          </a:bodyPr>
          <a:lstStyle/>
          <a:p>
            <a:pPr algn="ctr"/>
            <a:r>
              <a:rPr lang="en-US" dirty="0"/>
              <a:t>Boats evacuated refugees across the Oresund strait between Zealand and Sweden . </a:t>
            </a:r>
          </a:p>
        </p:txBody>
      </p:sp>
      <p:pic>
        <p:nvPicPr>
          <p:cNvPr id="55298" name="Picture 2" descr="http://sitemaker.umich.edu/resistance/files/rescue.png"/>
          <p:cNvPicPr>
            <a:picLocks noChangeAspect="1" noChangeArrowheads="1"/>
          </p:cNvPicPr>
          <p:nvPr/>
        </p:nvPicPr>
        <p:blipFill>
          <a:blip r:embed="rId3" cstate="print"/>
          <a:srcRect/>
          <a:stretch>
            <a:fillRect/>
          </a:stretch>
        </p:blipFill>
        <p:spPr bwMode="auto">
          <a:xfrm>
            <a:off x="762000" y="533400"/>
            <a:ext cx="7632970" cy="50292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330060" y="6231158"/>
            <a:ext cx="6477000" cy="566738"/>
          </a:xfrm>
        </p:spPr>
        <p:txBody>
          <a:bodyPr>
            <a:normAutofit fontScale="90000"/>
          </a:bodyPr>
          <a:lstStyle/>
          <a:p>
            <a:pPr algn="ctr"/>
            <a:r>
              <a:rPr lang="en-US" dirty="0"/>
              <a:t>The Danish fishing fleet smuggled over 7,200 Jews to Sweden. That was 90% of the total Jewish population in Denmark.</a:t>
            </a:r>
          </a:p>
        </p:txBody>
      </p:sp>
      <p:pic>
        <p:nvPicPr>
          <p:cNvPr id="10" name="Content Placeholder 4" descr="Danish%20Refugees%20on%20Fishing%20boats.gif"/>
          <p:cNvPicPr>
            <a:picLocks noGrp="1" noChangeAspect="1"/>
          </p:cNvPicPr>
          <p:nvPr>
            <p:ph type="pic" idx="1"/>
          </p:nvPr>
        </p:nvPicPr>
        <p:blipFill>
          <a:blip r:embed="rId3" cstate="print"/>
          <a:srcRect t="12629" b="12629"/>
          <a:stretch>
            <a:fillRect/>
          </a:stretch>
        </p:blipFill>
        <p:spPr>
          <a:xfrm>
            <a:off x="983721" y="612774"/>
            <a:ext cx="7169679" cy="5377259"/>
          </a:xfr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1753</TotalTime>
  <Words>2071</Words>
  <Application>Microsoft Office PowerPoint</Application>
  <PresentationFormat>On-screen Show (4:3)</PresentationFormat>
  <Paragraphs>132</Paragraphs>
  <Slides>59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Arial</vt:lpstr>
      <vt:lpstr>Arial Black</vt:lpstr>
      <vt:lpstr>Calibri</vt:lpstr>
      <vt:lpstr>Office Theme</vt:lpstr>
      <vt:lpstr>Saving the Hanne Frank  A Danish Fishing Boat in Houston  </vt:lpstr>
      <vt:lpstr>9 April 1940, Germany invades Denmark</vt:lpstr>
      <vt:lpstr>Denmark’s King Christian X resisted implementation of the “Final Solution” in Denmark.</vt:lpstr>
      <vt:lpstr> Strikes and riots at Odense shipyard and the bombing of Forum Hall in Copenhagen led to martial law in August 1943.</vt:lpstr>
      <vt:lpstr>The Danish population of about 8,000 Jews was to be rounded up and loaded onto a ship for deportation to Theriesenstadt, a concentration camp in Czechoslovakia.</vt:lpstr>
      <vt:lpstr>PowerPoint Presentation</vt:lpstr>
      <vt:lpstr>PowerPoint Presentation</vt:lpstr>
      <vt:lpstr>Boats evacuated refugees across the Oresund strait between Zealand and Sweden . </vt:lpstr>
      <vt:lpstr>The Danish fishing fleet smuggled over 7,200 Jews to Sweden. That was 90% of the total Jewish population in Denmark.</vt:lpstr>
      <vt:lpstr>Escapees were hidden in the holds under nets and tarpaulins to prevent discovery.</vt:lpstr>
      <vt:lpstr>PowerPoint Presentation</vt:lpstr>
      <vt:lpstr>A Danish shipyard refurbished the boat before shipping it to Houston.</vt:lpstr>
      <vt:lpstr>The boat was placed next to the railcar exhibit at the museum.</vt:lpstr>
      <vt:lpstr>The Hanne Frank is built of Danish Oak.  She is 37’1” long, has a beam of  13’10”,  a draft of 5’9” and weighs about 13 tons (net).  </vt:lpstr>
      <vt:lpstr>PowerPoint Presentation</vt:lpstr>
      <vt:lpstr>PowerPoint Presentation</vt:lpstr>
      <vt:lpstr>Deck beams and carlins had rotted at the ends.</vt:lpstr>
      <vt:lpstr>Decking was rotted and had sprung in some areas.</vt:lpstr>
      <vt:lpstr>PowerPoint Presentation</vt:lpstr>
      <vt:lpstr>Original Launch Photo</vt:lpstr>
      <vt:lpstr>Restoration Process</vt:lpstr>
      <vt:lpstr>Restoration Process</vt:lpstr>
      <vt:lpstr>Debris Removal</vt:lpstr>
      <vt:lpstr>Measurement Project</vt:lpstr>
      <vt:lpstr>Measurement Project</vt:lpstr>
      <vt:lpstr>Measurement Project</vt:lpstr>
      <vt:lpstr>Measurement Project</vt:lpstr>
      <vt:lpstr>Measurement Project</vt:lpstr>
      <vt:lpstr>Measurement Project</vt:lpstr>
      <vt:lpstr>Cradle Design</vt:lpstr>
      <vt:lpstr>PowerPoint Presentation</vt:lpstr>
      <vt:lpstr>Demolition</vt:lpstr>
      <vt:lpstr>Demolition</vt:lpstr>
      <vt:lpstr>Demolition</vt:lpstr>
      <vt:lpstr>Demolition</vt:lpstr>
      <vt:lpstr>Demolition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Moved the boat to make way for a new building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Walter Hansen</dc:creator>
  <cp:lastModifiedBy>Walter Hansen</cp:lastModifiedBy>
  <cp:revision>115</cp:revision>
  <dcterms:created xsi:type="dcterms:W3CDTF">2012-01-04T16:47:11Z</dcterms:created>
  <dcterms:modified xsi:type="dcterms:W3CDTF">2019-05-11T12:05:07Z</dcterms:modified>
</cp:coreProperties>
</file>